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81" r:id="rId15"/>
    <p:sldId id="270" r:id="rId16"/>
    <p:sldId id="280" r:id="rId17"/>
    <p:sldId id="271" r:id="rId18"/>
    <p:sldId id="282" r:id="rId19"/>
    <p:sldId id="283" r:id="rId20"/>
    <p:sldId id="272" r:id="rId21"/>
    <p:sldId id="284" r:id="rId22"/>
    <p:sldId id="273" r:id="rId23"/>
    <p:sldId id="285" r:id="rId24"/>
    <p:sldId id="274" r:id="rId25"/>
    <p:sldId id="275" r:id="rId26"/>
    <p:sldId id="276" r:id="rId27"/>
    <p:sldId id="277" r:id="rId28"/>
    <p:sldId id="286" r:id="rId29"/>
    <p:sldId id="278" r:id="rId30"/>
    <p:sldId id="287"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76" autoAdjust="0"/>
  </p:normalViewPr>
  <p:slideViewPr>
    <p:cSldViewPr>
      <p:cViewPr varScale="1">
        <p:scale>
          <a:sx n="104" d="100"/>
          <a:sy n="104" d="100"/>
        </p:scale>
        <p:origin x="197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A4A8A-CB8A-4AE6-BE03-319AB02FC2DF}" type="datetimeFigureOut">
              <a:rPr lang="en-US" smtClean="0"/>
              <a:t>2/18/2026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A091D-A973-4416-A6BF-A58E597F0B6E}" type="slidenum">
              <a:rPr lang="en-US" smtClean="0"/>
              <a:t>‹#›</a:t>
            </a:fld>
            <a:endParaRPr lang="en-US"/>
          </a:p>
        </p:txBody>
      </p:sp>
    </p:spTree>
    <p:extLst>
      <p:ext uri="{BB962C8B-B14F-4D97-AF65-F5344CB8AC3E}">
        <p14:creationId xmlns:p14="http://schemas.microsoft.com/office/powerpoint/2010/main" val="30399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A091D-A973-4416-A6BF-A58E597F0B6E}" type="slidenum">
              <a:rPr lang="en-US" smtClean="0"/>
              <a:t>1</a:t>
            </a:fld>
            <a:endParaRPr lang="en-US"/>
          </a:p>
        </p:txBody>
      </p:sp>
    </p:spTree>
    <p:extLst>
      <p:ext uri="{BB962C8B-B14F-4D97-AF65-F5344CB8AC3E}">
        <p14:creationId xmlns:p14="http://schemas.microsoft.com/office/powerpoint/2010/main" val="233383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946A4E8-BF98-4544-BB17-C9683EBCF965}" type="datetime1">
              <a:rPr lang="en-US" smtClean="0"/>
              <a:t>2/18/2026</a:t>
            </a:fld>
            <a:endParaRPr lang="en-US"/>
          </a:p>
        </p:txBody>
      </p:sp>
      <p:sp>
        <p:nvSpPr>
          <p:cNvPr id="17" name="Footer Placeholder 16"/>
          <p:cNvSpPr>
            <a:spLocks noGrp="1"/>
          </p:cNvSpPr>
          <p:nvPr>
            <p:ph type="ftr" sz="quarter" idx="11"/>
          </p:nvPr>
        </p:nvSpPr>
        <p:spPr>
          <a:xfrm>
            <a:off x="5410200" y="4205288"/>
            <a:ext cx="1295400" cy="457200"/>
          </a:xfrm>
        </p:spPr>
        <p:txBody>
          <a:bodyPr/>
          <a:lstStyle/>
          <a:p>
            <a:r>
              <a:rPr lang="en-US" smtClean="0"/>
              <a:t>Jozvebama</a:t>
            </a: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65732F2-3BAC-4A3C-904C-33E3B799D4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76A467-5EEE-4290-A13B-509E39299455}" type="datetime1">
              <a:rPr lang="en-US" smtClean="0"/>
              <a:t>2/18/2026</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
        <p:nvSpPr>
          <p:cNvPr id="6" name="Slide Number Placeholder 5"/>
          <p:cNvSpPr>
            <a:spLocks noGrp="1"/>
          </p:cNvSpPr>
          <p:nvPr>
            <p:ph type="sldNum" sz="quarter" idx="12"/>
          </p:nvPr>
        </p:nvSpPr>
        <p:spPr/>
        <p:txBody>
          <a:bodyPr/>
          <a:lstStyle/>
          <a:p>
            <a:fld id="{865732F2-3BAC-4A3C-904C-33E3B799D4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C245F5-EA29-4FE7-95CA-4D62B0251668}" type="datetime1">
              <a:rPr lang="en-US" smtClean="0"/>
              <a:t>2/18/2026</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
        <p:nvSpPr>
          <p:cNvPr id="6" name="Slide Number Placeholder 5"/>
          <p:cNvSpPr>
            <a:spLocks noGrp="1"/>
          </p:cNvSpPr>
          <p:nvPr>
            <p:ph type="sldNum" sz="quarter" idx="12"/>
          </p:nvPr>
        </p:nvSpPr>
        <p:spPr/>
        <p:txBody>
          <a:bodyPr/>
          <a:lstStyle/>
          <a:p>
            <a:fld id="{865732F2-3BAC-4A3C-904C-33E3B799D43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0B842D-91D9-43C1-A991-11CECBE23966}" type="datetime1">
              <a:rPr lang="en-US" smtClean="0"/>
              <a:t>2/18/2026</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
        <p:nvSpPr>
          <p:cNvPr id="6" name="Slide Number Placeholder 5"/>
          <p:cNvSpPr>
            <a:spLocks noGrp="1"/>
          </p:cNvSpPr>
          <p:nvPr>
            <p:ph type="sldNum" sz="quarter" idx="12"/>
          </p:nvPr>
        </p:nvSpPr>
        <p:spPr/>
        <p:txBody>
          <a:bodyPr/>
          <a:lstStyle/>
          <a:p>
            <a:fld id="{865732F2-3BAC-4A3C-904C-33E3B799D4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FC164E-72F3-4947-8DDE-BA6957586940}" type="datetime1">
              <a:rPr lang="en-US" smtClean="0"/>
              <a:t>2/18/2026</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
        <p:nvSpPr>
          <p:cNvPr id="6" name="Slide Number Placeholder 5"/>
          <p:cNvSpPr>
            <a:spLocks noGrp="1"/>
          </p:cNvSpPr>
          <p:nvPr>
            <p:ph type="sldNum" sz="quarter" idx="12"/>
          </p:nvPr>
        </p:nvSpPr>
        <p:spPr/>
        <p:txBody>
          <a:bodyPr/>
          <a:lstStyle/>
          <a:p>
            <a:fld id="{865732F2-3BAC-4A3C-904C-33E3B799D43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62C903-ABA4-487F-B5BE-E3FD25AA59EF}" type="datetime1">
              <a:rPr lang="en-US" smtClean="0"/>
              <a:t>2/18/2026</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
        <p:nvSpPr>
          <p:cNvPr id="7" name="Slide Number Placeholder 6"/>
          <p:cNvSpPr>
            <a:spLocks noGrp="1"/>
          </p:cNvSpPr>
          <p:nvPr>
            <p:ph type="sldNum" sz="quarter" idx="12"/>
          </p:nvPr>
        </p:nvSpPr>
        <p:spPr/>
        <p:txBody>
          <a:bodyPr/>
          <a:lstStyle/>
          <a:p>
            <a:fld id="{865732F2-3BAC-4A3C-904C-33E3B799D4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64E21E3-EEF9-4C82-A49E-3BDD9FC16257}" type="datetime1">
              <a:rPr lang="en-US" smtClean="0"/>
              <a:t>2/18/2026</a:t>
            </a:fld>
            <a:endParaRPr lang="en-US"/>
          </a:p>
        </p:txBody>
      </p:sp>
      <p:sp>
        <p:nvSpPr>
          <p:cNvPr id="27" name="Slide Number Placeholder 26"/>
          <p:cNvSpPr>
            <a:spLocks noGrp="1"/>
          </p:cNvSpPr>
          <p:nvPr>
            <p:ph type="sldNum" sz="quarter" idx="11"/>
          </p:nvPr>
        </p:nvSpPr>
        <p:spPr/>
        <p:txBody>
          <a:bodyPr rtlCol="0"/>
          <a:lstStyle/>
          <a:p>
            <a:fld id="{865732F2-3BAC-4A3C-904C-33E3B799D437}" type="slidenum">
              <a:rPr lang="en-US" smtClean="0"/>
              <a:t>‹#›</a:t>
            </a:fld>
            <a:endParaRPr lang="en-US"/>
          </a:p>
        </p:txBody>
      </p:sp>
      <p:sp>
        <p:nvSpPr>
          <p:cNvPr id="28" name="Footer Placeholder 27"/>
          <p:cNvSpPr>
            <a:spLocks noGrp="1"/>
          </p:cNvSpPr>
          <p:nvPr>
            <p:ph type="ftr" sz="quarter" idx="12"/>
          </p:nvPr>
        </p:nvSpPr>
        <p:spPr/>
        <p:txBody>
          <a:bodyPr rtlCol="0"/>
          <a:lstStyle/>
          <a:p>
            <a:r>
              <a:rPr lang="en-US" smtClean="0"/>
              <a:t>Jozvebama</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87C9935-39C2-45A1-83FE-31CD514389D6}" type="datetime1">
              <a:rPr lang="en-US" smtClean="0"/>
              <a:t>2/18/2026</a:t>
            </a:fld>
            <a:endParaRPr lang="en-US"/>
          </a:p>
        </p:txBody>
      </p:sp>
      <p:sp>
        <p:nvSpPr>
          <p:cNvPr id="4" name="Footer Placeholder 3"/>
          <p:cNvSpPr>
            <a:spLocks noGrp="1"/>
          </p:cNvSpPr>
          <p:nvPr>
            <p:ph type="ftr" sz="quarter" idx="11"/>
          </p:nvPr>
        </p:nvSpPr>
        <p:spPr>
          <a:xfrm>
            <a:off x="5257800" y="612648"/>
            <a:ext cx="1325880" cy="457200"/>
          </a:xfrm>
        </p:spPr>
        <p:txBody>
          <a:bodyPr/>
          <a:lstStyle/>
          <a:p>
            <a:r>
              <a:rPr lang="en-US" smtClean="0"/>
              <a:t>Jozvebama</a:t>
            </a:r>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65732F2-3BAC-4A3C-904C-33E3B799D4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2F834-2B96-47C3-9555-A4F4D15A4CC4}" type="datetime1">
              <a:rPr lang="en-US" smtClean="0"/>
              <a:t>2/18/2026</a:t>
            </a:fld>
            <a:endParaRPr lang="en-US"/>
          </a:p>
        </p:txBody>
      </p:sp>
      <p:sp>
        <p:nvSpPr>
          <p:cNvPr id="3" name="Footer Placeholder 2"/>
          <p:cNvSpPr>
            <a:spLocks noGrp="1"/>
          </p:cNvSpPr>
          <p:nvPr>
            <p:ph type="ftr" sz="quarter" idx="11"/>
          </p:nvPr>
        </p:nvSpPr>
        <p:spPr/>
        <p:txBody>
          <a:bodyPr/>
          <a:lstStyle/>
          <a:p>
            <a:r>
              <a:rPr lang="en-US" smtClean="0"/>
              <a:t>Jozvebama</a:t>
            </a:r>
            <a:endParaRPr lang="en-US"/>
          </a:p>
        </p:txBody>
      </p:sp>
      <p:sp>
        <p:nvSpPr>
          <p:cNvPr id="4" name="Slide Number Placeholder 3"/>
          <p:cNvSpPr>
            <a:spLocks noGrp="1"/>
          </p:cNvSpPr>
          <p:nvPr>
            <p:ph type="sldNum" sz="quarter" idx="12"/>
          </p:nvPr>
        </p:nvSpPr>
        <p:spPr/>
        <p:txBody>
          <a:bodyPr/>
          <a:lstStyle/>
          <a:p>
            <a:fld id="{865732F2-3BAC-4A3C-904C-33E3B799D4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510CB2-A770-4C1E-B2CB-19049FD8101F}" type="datetime1">
              <a:rPr lang="en-US" smtClean="0"/>
              <a:t>2/18/2026</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
        <p:nvSpPr>
          <p:cNvPr id="7" name="Slide Number Placeholder 6"/>
          <p:cNvSpPr>
            <a:spLocks noGrp="1"/>
          </p:cNvSpPr>
          <p:nvPr>
            <p:ph type="sldNum" sz="quarter" idx="12"/>
          </p:nvPr>
        </p:nvSpPr>
        <p:spPr/>
        <p:txBody>
          <a:bodyPr/>
          <a:lstStyle/>
          <a:p>
            <a:fld id="{865732F2-3BAC-4A3C-904C-33E3B799D4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B1DA06-9634-408A-8671-E3755585FD16}" type="datetime1">
              <a:rPr lang="en-US" smtClean="0"/>
              <a:t>2/18/2026</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
        <p:nvSpPr>
          <p:cNvPr id="7" name="Slide Number Placeholder 6"/>
          <p:cNvSpPr>
            <a:spLocks noGrp="1"/>
          </p:cNvSpPr>
          <p:nvPr>
            <p:ph type="sldNum" sz="quarter" idx="12"/>
          </p:nvPr>
        </p:nvSpPr>
        <p:spPr/>
        <p:txBody>
          <a:bodyPr/>
          <a:lstStyle/>
          <a:p>
            <a:fld id="{865732F2-3BAC-4A3C-904C-33E3B799D4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B97F249-D371-4D9B-AAFE-176A4A3BB42C}" type="datetime1">
              <a:rPr lang="en-US" smtClean="0"/>
              <a:t>2/18/2026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n-US" smtClean="0"/>
              <a:t>Jozvebama</a:t>
            </a: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65732F2-3BAC-4A3C-904C-33E3B799D4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79371" y="2514600"/>
            <a:ext cx="5334000" cy="523220"/>
          </a:xfrm>
          <a:prstGeom prst="rect">
            <a:avLst/>
          </a:prstGeom>
          <a:noFill/>
        </p:spPr>
        <p:txBody>
          <a:bodyPr wrap="square" rtlCol="0">
            <a:spAutoFit/>
          </a:bodyPr>
          <a:lstStyle/>
          <a:p>
            <a:pPr algn="r" rtl="1"/>
            <a:r>
              <a:rPr lang="fa-IR" sz="2800" b="1" dirty="0" smtClean="0">
                <a:solidFill>
                  <a:schemeClr val="bg1"/>
                </a:solidFill>
                <a:effectLst>
                  <a:outerShdw blurRad="38100" dist="38100" dir="2700000" algn="tl">
                    <a:srgbClr val="000000">
                      <a:alpha val="43137"/>
                    </a:srgbClr>
                  </a:outerShdw>
                </a:effectLst>
                <a:cs typeface="B Nazanin" pitchFamily="2" charset="-78"/>
              </a:rPr>
              <a:t>گرافیک رایانه ای</a:t>
            </a:r>
            <a:r>
              <a:rPr lang="fa-IR" sz="2800" b="1" dirty="0">
                <a:solidFill>
                  <a:schemeClr val="bg1"/>
                </a:solidFill>
                <a:effectLst>
                  <a:outerShdw blurRad="38100" dist="38100" dir="2700000" algn="tl">
                    <a:srgbClr val="000000">
                      <a:alpha val="43137"/>
                    </a:srgbClr>
                  </a:outerShdw>
                </a:effectLst>
                <a:cs typeface="B Nazanin" pitchFamily="2" charset="-78"/>
              </a:rPr>
              <a:t> </a:t>
            </a:r>
            <a:r>
              <a:rPr lang="fa-IR" sz="2800" b="1" dirty="0" smtClean="0">
                <a:solidFill>
                  <a:schemeClr val="bg1"/>
                </a:solidFill>
                <a:effectLst>
                  <a:outerShdw blurRad="38100" dist="38100" dir="2700000" algn="tl">
                    <a:srgbClr val="000000">
                      <a:alpha val="43137"/>
                    </a:srgbClr>
                  </a:outerShdw>
                </a:effectLst>
                <a:cs typeface="B Nazanin" pitchFamily="2" charset="-78"/>
              </a:rPr>
              <a:t>و رنگ شناسی</a:t>
            </a:r>
            <a:endParaRPr lang="en-US" sz="2800" b="1" dirty="0">
              <a:solidFill>
                <a:schemeClr val="bg1"/>
              </a:solidFill>
              <a:effectLst>
                <a:outerShdw blurRad="38100" dist="38100" dir="2700000" algn="tl">
                  <a:srgbClr val="000000">
                    <a:alpha val="43137"/>
                  </a:srgbClr>
                </a:outerShdw>
              </a:effectLst>
              <a:cs typeface="B Nazanin" pitchFamily="2" charset="-78"/>
            </a:endParaRPr>
          </a:p>
        </p:txBody>
      </p:sp>
      <p:sp>
        <p:nvSpPr>
          <p:cNvPr id="6" name="TextBox 5"/>
          <p:cNvSpPr txBox="1"/>
          <p:nvPr/>
        </p:nvSpPr>
        <p:spPr>
          <a:xfrm>
            <a:off x="3657600" y="3058180"/>
            <a:ext cx="5334000" cy="523220"/>
          </a:xfrm>
          <a:prstGeom prst="rect">
            <a:avLst/>
          </a:prstGeom>
          <a:noFill/>
        </p:spPr>
        <p:txBody>
          <a:bodyPr wrap="square" rtlCol="0">
            <a:spAutoFit/>
          </a:bodyPr>
          <a:lstStyle/>
          <a:p>
            <a:pPr algn="r" rtl="1"/>
            <a:r>
              <a:rPr lang="fa-IR" sz="2800" b="1" dirty="0" smtClean="0">
                <a:solidFill>
                  <a:schemeClr val="bg1"/>
                </a:solidFill>
                <a:effectLst>
                  <a:outerShdw blurRad="38100" dist="38100" dir="2700000" algn="tl">
                    <a:srgbClr val="000000">
                      <a:alpha val="43137"/>
                    </a:srgbClr>
                  </a:outerShdw>
                </a:effectLst>
                <a:cs typeface="B Nazanin" pitchFamily="2" charset="-78"/>
              </a:rPr>
              <a:t>گرد آورنده: مرتضی امینی</a:t>
            </a:r>
            <a:endParaRPr lang="en-US" sz="2800" b="1" dirty="0">
              <a:solidFill>
                <a:schemeClr val="bg1"/>
              </a:solidFill>
              <a:effectLst>
                <a:outerShdw blurRad="38100" dist="38100" dir="2700000" algn="tl">
                  <a:srgbClr val="000000">
                    <a:alpha val="43137"/>
                  </a:srgbClr>
                </a:outerShdw>
              </a:effectLst>
              <a:cs typeface="B Nazanin" pitchFamily="2" charset="-78"/>
            </a:endParaRPr>
          </a:p>
        </p:txBody>
      </p:sp>
      <p:sp>
        <p:nvSpPr>
          <p:cNvPr id="3" name="Footer Placeholder 2"/>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896117138"/>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664"/>
            <a:ext cx="8229600" cy="1066800"/>
          </a:xfrm>
        </p:spPr>
        <p:txBody>
          <a:bodyPr/>
          <a:lstStyle/>
          <a:p>
            <a:pPr algn="just" rtl="1"/>
            <a:r>
              <a:rPr lang="fa-IR" b="1" dirty="0">
                <a:cs typeface="B Nazanin" pitchFamily="2" charset="-78"/>
              </a:rPr>
              <a:t>تأثیرات روانی رنگ </a:t>
            </a:r>
            <a:r>
              <a:rPr lang="fa-IR" b="1" dirty="0" smtClean="0">
                <a:cs typeface="B Nazanin" pitchFamily="2" charset="-78"/>
              </a:rPr>
              <a:t>ها</a:t>
            </a:r>
            <a:r>
              <a:rPr lang="fa-IR" b="1" dirty="0">
                <a:cs typeface="B Nazanin" pitchFamily="2" charset="-78"/>
              </a:rPr>
              <a:t>:</a:t>
            </a:r>
            <a:endParaRPr lang="en-US" dirty="0">
              <a:cs typeface="B Nazanin" pitchFamily="2" charset="-78"/>
            </a:endParaRPr>
          </a:p>
        </p:txBody>
      </p:sp>
      <p:sp>
        <p:nvSpPr>
          <p:cNvPr id="3" name="Content Placeholder 2"/>
          <p:cNvSpPr>
            <a:spLocks noGrp="1"/>
          </p:cNvSpPr>
          <p:nvPr>
            <p:ph idx="1"/>
          </p:nvPr>
        </p:nvSpPr>
        <p:spPr>
          <a:xfrm>
            <a:off x="228600" y="1847088"/>
            <a:ext cx="8686800" cy="4858512"/>
          </a:xfrm>
        </p:spPr>
        <p:txBody>
          <a:bodyPr>
            <a:normAutofit/>
          </a:bodyPr>
          <a:lstStyle/>
          <a:p>
            <a:pPr marL="109728" indent="0" algn="just" rtl="1">
              <a:lnSpc>
                <a:spcPct val="150000"/>
              </a:lnSpc>
              <a:buNone/>
            </a:pPr>
            <a:r>
              <a:rPr lang="fa-IR" sz="2400" dirty="0">
                <a:cs typeface="B Nazanin" pitchFamily="2" charset="-78"/>
              </a:rPr>
              <a:t>بنفش : رنگ بنفش نمایشگر بی خبری، بی اختیاری، ظلم و دشواری است و رنگی مرموز و بر انگیزاننده احساسات. اگر در سطوح وسیع به كار بریم حالت ترس را نشان می دهد؛ به خصوص اگر بنفش متمایل به ارغوانی باشد كه در طبیعت و مناظر اغلب به چشم می خورد. بنفش از نظر ظاهری و بصری معرف رنگین كمان و از نظر معنا القاء كننده امید است. در ارتباط با خط، رنگ خط آزاد متمایل به افقی است كه اگر با خط آزاد متمایل به عمودی آگین شود، گرمتر و سرخ می شود. صدای بنفش بم است و طعم آن گَس. بنفش سمبل هرج و مرج، مرگ، ستایش و عظمت است. بنفش آبی، رنگ القاء كننده ی تنهایی است. بنفش قرمز، نشان عشقی یزدانی و سلطه ی روحانی است.</a:t>
            </a:r>
          </a:p>
        </p:txBody>
      </p:sp>
      <p:sp>
        <p:nvSpPr>
          <p:cNvPr id="4" name="Smiley Face 3"/>
          <p:cNvSpPr/>
          <p:nvPr/>
        </p:nvSpPr>
        <p:spPr>
          <a:xfrm>
            <a:off x="8382000" y="1676400"/>
            <a:ext cx="381000" cy="381000"/>
          </a:xfrm>
          <a:prstGeom prst="smileyFac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911230583"/>
      </p:ext>
    </p:extLst>
  </p:cSld>
  <p:clrMapOvr>
    <a:masterClrMapping/>
  </p:clrMapOvr>
  <mc:AlternateContent xmlns:mc="http://schemas.openxmlformats.org/markup-compatibility/2006" xmlns:p14="http://schemas.microsoft.com/office/powerpoint/2010/main">
    <mc:Choice Requires="p14">
      <p:transition spd="slow" p14:dur="3000" advClick="0">
        <p14:shred/>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664"/>
            <a:ext cx="8229600" cy="1066800"/>
          </a:xfrm>
        </p:spPr>
        <p:txBody>
          <a:bodyPr/>
          <a:lstStyle/>
          <a:p>
            <a:pPr algn="just" rtl="1"/>
            <a:r>
              <a:rPr lang="fa-IR" b="1" dirty="0">
                <a:cs typeface="B Nazanin" pitchFamily="2" charset="-78"/>
              </a:rPr>
              <a:t>تأثیرات روانی رنگ </a:t>
            </a:r>
            <a:r>
              <a:rPr lang="fa-IR" b="1" dirty="0" smtClean="0">
                <a:cs typeface="B Nazanin" pitchFamily="2" charset="-78"/>
              </a:rPr>
              <a:t>ها</a:t>
            </a:r>
            <a:r>
              <a:rPr lang="fa-IR" b="1" dirty="0">
                <a:cs typeface="B Nazanin" pitchFamily="2" charset="-78"/>
              </a:rPr>
              <a:t>:</a:t>
            </a:r>
            <a:endParaRPr lang="en-US" dirty="0">
              <a:cs typeface="B Nazanin"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105025"/>
            <a:ext cx="3924300" cy="39147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043409"/>
            <a:ext cx="1981200" cy="197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00000">
            <a:off x="2804075" y="2211146"/>
            <a:ext cx="1403519" cy="14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00000">
            <a:off x="1792519" y="3027873"/>
            <a:ext cx="977643" cy="97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4917" y="4205968"/>
            <a:ext cx="6110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834" y="4815568"/>
            <a:ext cx="6110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751" y="4205968"/>
            <a:ext cx="6110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4917" y="5399314"/>
            <a:ext cx="6110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2751" y="5377543"/>
            <a:ext cx="6110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874757055"/>
      </p:ext>
    </p:extLst>
  </p:cSld>
  <p:clrMapOvr>
    <a:masterClrMapping/>
  </p:clrMapOvr>
  <p:transition spd="slow" advClick="0">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664"/>
            <a:ext cx="8229600" cy="1066800"/>
          </a:xfrm>
        </p:spPr>
        <p:txBody>
          <a:bodyPr/>
          <a:lstStyle/>
          <a:p>
            <a:pPr algn="just" rtl="1"/>
            <a:r>
              <a:rPr lang="fa-IR" b="1" dirty="0">
                <a:cs typeface="B Nazanin" pitchFamily="2" charset="-78"/>
              </a:rPr>
              <a:t>نکاتی در طراحی رابط </a:t>
            </a:r>
            <a:r>
              <a:rPr lang="fa-IR" b="1" dirty="0" smtClean="0">
                <a:cs typeface="B Nazanin" pitchFamily="2" charset="-78"/>
              </a:rPr>
              <a:t>کاربر:</a:t>
            </a:r>
            <a:endParaRPr lang="en-US" dirty="0">
              <a:cs typeface="B Nazanin" pitchFamily="2" charset="-78"/>
            </a:endParaRPr>
          </a:p>
        </p:txBody>
      </p:sp>
      <p:sp>
        <p:nvSpPr>
          <p:cNvPr id="3" name="Content Placeholder 2"/>
          <p:cNvSpPr>
            <a:spLocks noGrp="1"/>
          </p:cNvSpPr>
          <p:nvPr>
            <p:ph idx="1"/>
          </p:nvPr>
        </p:nvSpPr>
        <p:spPr>
          <a:xfrm>
            <a:off x="228600" y="1847088"/>
            <a:ext cx="8686800" cy="4858512"/>
          </a:xfrm>
        </p:spPr>
        <p:txBody>
          <a:bodyPr>
            <a:normAutofit fontScale="92500"/>
          </a:bodyPr>
          <a:lstStyle/>
          <a:p>
            <a:pPr marL="109728" indent="0" algn="just" rtl="1">
              <a:lnSpc>
                <a:spcPct val="150000"/>
              </a:lnSpc>
              <a:buNone/>
            </a:pPr>
            <a:r>
              <a:rPr lang="fa-IR" sz="2400" dirty="0">
                <a:cs typeface="B Nazanin" pitchFamily="2" charset="-78"/>
              </a:rPr>
              <a:t>در اکثر موارد وقتي که کاربري برنامه‌اي رو براي اولين بار اجرا </a:t>
            </a:r>
            <a:r>
              <a:rPr lang="fa-IR" sz="2400" dirty="0" smtClean="0">
                <a:cs typeface="B Nazanin" pitchFamily="2" charset="-78"/>
              </a:rPr>
              <a:t>مي‌كنه، </a:t>
            </a:r>
            <a:r>
              <a:rPr lang="fa-IR" sz="2400" dirty="0">
                <a:cs typeface="B Nazanin" pitchFamily="2" charset="-78"/>
              </a:rPr>
              <a:t>اگر به هر دليلي رابط كاربر (</a:t>
            </a:r>
            <a:r>
              <a:rPr lang="en-US" sz="2400" dirty="0">
                <a:cs typeface="B Nazanin" pitchFamily="2" charset="-78"/>
              </a:rPr>
              <a:t>User </a:t>
            </a:r>
            <a:r>
              <a:rPr lang="en-US" sz="2400" dirty="0" smtClean="0">
                <a:cs typeface="B Nazanin" pitchFamily="2" charset="-78"/>
              </a:rPr>
              <a:t>Interface</a:t>
            </a:r>
            <a:r>
              <a:rPr lang="fa-IR" sz="2400" dirty="0" smtClean="0">
                <a:cs typeface="B Nazanin" pitchFamily="2" charset="-78"/>
              </a:rPr>
              <a:t>)</a:t>
            </a:r>
            <a:r>
              <a:rPr lang="en-US" sz="2400" dirty="0" smtClean="0">
                <a:cs typeface="B Nazanin" pitchFamily="2" charset="-78"/>
              </a:rPr>
              <a:t> </a:t>
            </a:r>
            <a:r>
              <a:rPr lang="fa-IR" sz="2400" dirty="0">
                <a:cs typeface="B Nazanin" pitchFamily="2" charset="-78"/>
              </a:rPr>
              <a:t>برنامه مورد پسندش قرار نگيره ديگه فرصت اجراي دوباره‌اي به برنامه نميده و يك راست ميره سراغ برنامه‌ي مشابه ديگه‌اي كه رابط كاربرش راه دستش باشه و حق هم با كاربره. كاربر كاري به اين نداره كه برنامه شما چقدر توانايي داره و اون يكي </a:t>
            </a:r>
            <a:r>
              <a:rPr lang="fa-IR" sz="2400" dirty="0" smtClean="0">
                <a:cs typeface="B Nazanin" pitchFamily="2" charset="-78"/>
              </a:rPr>
              <a:t>چقدر!</a:t>
            </a:r>
            <a:endParaRPr lang="fa-IR" sz="2400" dirty="0">
              <a:cs typeface="B Nazanin" pitchFamily="2" charset="-78"/>
            </a:endParaRPr>
          </a:p>
          <a:p>
            <a:pPr marL="109728" indent="0" algn="just" rtl="1">
              <a:lnSpc>
                <a:spcPct val="150000"/>
              </a:lnSpc>
              <a:buNone/>
            </a:pPr>
            <a:r>
              <a:rPr lang="fa-IR" sz="2400" dirty="0" smtClean="0">
                <a:cs typeface="B Nazanin" pitchFamily="2" charset="-78"/>
              </a:rPr>
              <a:t> </a:t>
            </a:r>
            <a:r>
              <a:rPr lang="fa-IR" sz="2400" dirty="0">
                <a:cs typeface="B Nazanin" pitchFamily="2" charset="-78"/>
              </a:rPr>
              <a:t>براش مهم اينه كه با اون يكي برنامه زندگي براش راحتتره. كاربر مي‌خواد وظايفي رو به كمك برنامه سريعتر و بهتر انجام بده و در ذهنش هم الگوهايي براي انجام اين وظايف داره. از طرفي برنامه هم طبق قوانين و اصول خودش دستورات رو مي‌گيره تا وظايف خواسته شده رو به انجام برسونه. هر چقدر ما بتونيم تعابير برنامه (</a:t>
            </a:r>
            <a:r>
              <a:rPr lang="en-US" sz="2400" dirty="0">
                <a:cs typeface="B Nazanin" pitchFamily="2" charset="-78"/>
              </a:rPr>
              <a:t>Program </a:t>
            </a:r>
            <a:r>
              <a:rPr lang="en-US" sz="2400" dirty="0" smtClean="0">
                <a:cs typeface="B Nazanin" pitchFamily="2" charset="-78"/>
              </a:rPr>
              <a:t>Model</a:t>
            </a:r>
            <a:r>
              <a:rPr lang="fa-IR" sz="2400" dirty="0" smtClean="0">
                <a:cs typeface="B Nazanin" pitchFamily="2" charset="-78"/>
              </a:rPr>
              <a:t>)</a:t>
            </a:r>
            <a:r>
              <a:rPr lang="en-US" sz="2400" dirty="0" smtClean="0">
                <a:cs typeface="B Nazanin" pitchFamily="2" charset="-78"/>
              </a:rPr>
              <a:t> </a:t>
            </a:r>
            <a:r>
              <a:rPr lang="fa-IR" sz="2400" dirty="0">
                <a:cs typeface="B Nazanin" pitchFamily="2" charset="-78"/>
              </a:rPr>
              <a:t>رو به تعابير كاربر (</a:t>
            </a:r>
            <a:r>
              <a:rPr lang="en-US" sz="2400" dirty="0">
                <a:cs typeface="B Nazanin" pitchFamily="2" charset="-78"/>
              </a:rPr>
              <a:t>User </a:t>
            </a:r>
            <a:r>
              <a:rPr lang="en-US" sz="2400" dirty="0" smtClean="0">
                <a:cs typeface="B Nazanin" pitchFamily="2" charset="-78"/>
              </a:rPr>
              <a:t>Model</a:t>
            </a:r>
            <a:r>
              <a:rPr lang="fa-IR" sz="2400" dirty="0" smtClean="0">
                <a:cs typeface="B Nazanin" pitchFamily="2" charset="-78"/>
              </a:rPr>
              <a:t>)</a:t>
            </a:r>
            <a:r>
              <a:rPr lang="en-US" sz="2400" dirty="0" smtClean="0">
                <a:cs typeface="B Nazanin" pitchFamily="2" charset="-78"/>
              </a:rPr>
              <a:t> </a:t>
            </a:r>
            <a:r>
              <a:rPr lang="fa-IR" sz="2400" dirty="0">
                <a:cs typeface="B Nazanin" pitchFamily="2" charset="-78"/>
              </a:rPr>
              <a:t>نزديكتر </a:t>
            </a:r>
            <a:r>
              <a:rPr lang="fa-IR" sz="2400" dirty="0" smtClean="0">
                <a:cs typeface="B Nazanin" pitchFamily="2" charset="-78"/>
              </a:rPr>
              <a:t>كنيم، </a:t>
            </a:r>
            <a:r>
              <a:rPr lang="fa-IR" sz="2400" dirty="0">
                <a:cs typeface="B Nazanin" pitchFamily="2" charset="-78"/>
              </a:rPr>
              <a:t>رابط كاربر مناسبتري براي برنامه ايجاد </a:t>
            </a:r>
            <a:r>
              <a:rPr lang="fa-IR" sz="2400" dirty="0" smtClean="0">
                <a:cs typeface="B Nazanin" pitchFamily="2" charset="-78"/>
              </a:rPr>
              <a:t>كرده ایم.</a:t>
            </a:r>
            <a:endParaRPr lang="fa-IR" sz="2400" dirty="0">
              <a:cs typeface="B Nazanin" pitchFamily="2" charset="-78"/>
            </a:endParaRPr>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903626273"/>
      </p:ext>
    </p:extLst>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664"/>
            <a:ext cx="8229600" cy="1066800"/>
          </a:xfrm>
        </p:spPr>
        <p:txBody>
          <a:bodyPr/>
          <a:lstStyle/>
          <a:p>
            <a:pPr algn="just" rtl="1"/>
            <a:r>
              <a:rPr lang="fa-IR" b="1" dirty="0">
                <a:cs typeface="B Nazanin" pitchFamily="2" charset="-78"/>
              </a:rPr>
              <a:t>نکاتی در طراحی رابط </a:t>
            </a:r>
            <a:r>
              <a:rPr lang="fa-IR" b="1" dirty="0" smtClean="0">
                <a:cs typeface="B Nazanin" pitchFamily="2" charset="-78"/>
              </a:rPr>
              <a:t>کاربر:</a:t>
            </a:r>
            <a:endParaRPr lang="en-US" dirty="0">
              <a:cs typeface="B Nazanin" pitchFamily="2" charset="-78"/>
            </a:endParaRPr>
          </a:p>
        </p:txBody>
      </p:sp>
      <p:sp>
        <p:nvSpPr>
          <p:cNvPr id="3" name="Content Placeholder 2"/>
          <p:cNvSpPr>
            <a:spLocks noGrp="1"/>
          </p:cNvSpPr>
          <p:nvPr>
            <p:ph idx="1"/>
          </p:nvPr>
        </p:nvSpPr>
        <p:spPr>
          <a:xfrm>
            <a:off x="228600" y="1847088"/>
            <a:ext cx="8686800" cy="4858512"/>
          </a:xfrm>
        </p:spPr>
        <p:txBody>
          <a:bodyPr>
            <a:normAutofit/>
          </a:bodyPr>
          <a:lstStyle/>
          <a:p>
            <a:pPr marL="109728" indent="0" algn="just" rtl="1">
              <a:lnSpc>
                <a:spcPct val="150000"/>
              </a:lnSpc>
              <a:buNone/>
            </a:pPr>
            <a:r>
              <a:rPr lang="fa-IR" sz="2400" dirty="0">
                <a:cs typeface="B Nazanin" pitchFamily="2" charset="-78"/>
              </a:rPr>
              <a:t>براي اين منظور كافيه كه اصول ساده زير رو در زمان طراحي رابط كاربر در نظر بگيريم</a:t>
            </a:r>
            <a:r>
              <a:rPr lang="fa-IR" sz="2400" dirty="0" smtClean="0">
                <a:cs typeface="B Nazanin" pitchFamily="2" charset="-78"/>
              </a:rPr>
              <a:t>:</a:t>
            </a:r>
          </a:p>
          <a:p>
            <a:pPr marL="109728" indent="0" algn="just" rtl="1">
              <a:lnSpc>
                <a:spcPct val="150000"/>
              </a:lnSpc>
              <a:buNone/>
            </a:pPr>
            <a:r>
              <a:rPr lang="fa-IR" sz="2400" b="1" dirty="0" smtClean="0">
                <a:cs typeface="B Nazanin" pitchFamily="2" charset="-78"/>
              </a:rPr>
              <a:t>سادگي:</a:t>
            </a:r>
            <a:endParaRPr lang="fa-IR" sz="2400" b="1" dirty="0">
              <a:cs typeface="B Nazanin" pitchFamily="2" charset="-78"/>
            </a:endParaRPr>
          </a:p>
          <a:p>
            <a:pPr marL="109728" indent="0" algn="just" rtl="1">
              <a:lnSpc>
                <a:spcPct val="150000"/>
              </a:lnSpc>
              <a:buNone/>
            </a:pPr>
            <a:r>
              <a:rPr lang="fa-IR" sz="2400" dirty="0" smtClean="0">
                <a:cs typeface="B Nazanin" pitchFamily="2" charset="-78"/>
              </a:rPr>
              <a:t>خيلي </a:t>
            </a:r>
            <a:r>
              <a:rPr lang="fa-IR" sz="2400" dirty="0">
                <a:cs typeface="B Nazanin" pitchFamily="2" charset="-78"/>
              </a:rPr>
              <a:t>از كاربران از كار با كامپيوتر وحشت دارند. حتي بسياري از كاربراني كه با كامپيوتر آشنايي كافي </a:t>
            </a:r>
            <a:r>
              <a:rPr lang="fa-IR" sz="2400" dirty="0" smtClean="0">
                <a:cs typeface="B Nazanin" pitchFamily="2" charset="-78"/>
              </a:rPr>
              <a:t>دارند، </a:t>
            </a:r>
            <a:r>
              <a:rPr lang="fa-IR" sz="2400" dirty="0">
                <a:cs typeface="B Nazanin" pitchFamily="2" charset="-78"/>
              </a:rPr>
              <a:t>هنوز اين وحشت رو هنگام كار با يك نرم افزار جديد تو خودشون احساس مي‌كنند. هر چقدر رابط كاربر برنامه پيچيده‌تر </a:t>
            </a:r>
            <a:r>
              <a:rPr lang="fa-IR" sz="2400" dirty="0" smtClean="0">
                <a:cs typeface="B Nazanin" pitchFamily="2" charset="-78"/>
              </a:rPr>
              <a:t>باشه، </a:t>
            </a:r>
            <a:r>
              <a:rPr lang="fa-IR" sz="2400" dirty="0">
                <a:cs typeface="B Nazanin" pitchFamily="2" charset="-78"/>
              </a:rPr>
              <a:t>اين وحشت بيشتره. علاوه بر اين وقتي كاربري قصد استفاده از يك برنامه رو </a:t>
            </a:r>
            <a:r>
              <a:rPr lang="fa-IR" sz="2400" dirty="0" smtClean="0">
                <a:cs typeface="B Nazanin" pitchFamily="2" charset="-78"/>
              </a:rPr>
              <a:t>داره، </a:t>
            </a:r>
            <a:r>
              <a:rPr lang="fa-IR" sz="2400" dirty="0">
                <a:cs typeface="B Nazanin" pitchFamily="2" charset="-78"/>
              </a:rPr>
              <a:t>هدفش اينه كه كارش رو سريعتر راه بندازه نه اينكه مجبور بشه كلي چيزهاي جديد ياد بگيره يا اينكه بره يك دوره آموزشي ببينه تا بتونه از برنامه استفاده كنه.</a:t>
            </a:r>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913622562"/>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88260"/>
            <a:ext cx="8124825" cy="584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25939721"/>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just" rtl="1"/>
            <a:r>
              <a:rPr lang="fa-IR" b="1" dirty="0">
                <a:cs typeface="B Nazanin" pitchFamily="2" charset="-78"/>
              </a:rPr>
              <a:t>نکاتی در طراحی رابط </a:t>
            </a:r>
            <a:r>
              <a:rPr lang="fa-IR" b="1" dirty="0" smtClean="0">
                <a:cs typeface="B Nazanin" pitchFamily="2" charset="-78"/>
              </a:rPr>
              <a:t>کاربر:</a:t>
            </a:r>
            <a:endParaRPr lang="en-US" dirty="0">
              <a:cs typeface="B Nazanin" pitchFamily="2" charset="-78"/>
            </a:endParaRPr>
          </a:p>
        </p:txBody>
      </p:sp>
      <p:sp>
        <p:nvSpPr>
          <p:cNvPr id="3" name="Content Placeholder 2"/>
          <p:cNvSpPr>
            <a:spLocks noGrp="1"/>
          </p:cNvSpPr>
          <p:nvPr>
            <p:ph idx="1"/>
          </p:nvPr>
        </p:nvSpPr>
        <p:spPr>
          <a:xfrm>
            <a:off x="228600" y="1371600"/>
            <a:ext cx="8686800" cy="5334000"/>
          </a:xfrm>
        </p:spPr>
        <p:txBody>
          <a:bodyPr>
            <a:normAutofit fontScale="92500" lnSpcReduction="20000"/>
          </a:bodyPr>
          <a:lstStyle/>
          <a:p>
            <a:pPr marL="109728" indent="0" algn="just" rtl="1">
              <a:lnSpc>
                <a:spcPct val="150000"/>
              </a:lnSpc>
              <a:buNone/>
            </a:pPr>
            <a:r>
              <a:rPr lang="fa-IR" sz="2400" dirty="0">
                <a:cs typeface="B Nazanin" pitchFamily="2" charset="-78"/>
              </a:rPr>
              <a:t>· اقلام و عملكردهاي اضافي رو حذف كنيد.</a:t>
            </a:r>
          </a:p>
          <a:p>
            <a:pPr marL="109728" indent="0" algn="just" rtl="1">
              <a:lnSpc>
                <a:spcPct val="150000"/>
              </a:lnSpc>
              <a:buNone/>
            </a:pPr>
            <a:r>
              <a:rPr lang="fa-IR" sz="2400" dirty="0" smtClean="0">
                <a:cs typeface="B Nazanin" pitchFamily="2" charset="-78"/>
              </a:rPr>
              <a:t>· </a:t>
            </a:r>
            <a:r>
              <a:rPr lang="fa-IR" sz="2400" dirty="0">
                <a:cs typeface="B Nazanin" pitchFamily="2" charset="-78"/>
              </a:rPr>
              <a:t>هر چي اقلام روي صفحه بيشتر باشه يا منوها تو در تو و بزرگتر </a:t>
            </a:r>
            <a:r>
              <a:rPr lang="fa-IR" sz="2400" dirty="0" smtClean="0">
                <a:cs typeface="B Nazanin" pitchFamily="2" charset="-78"/>
              </a:rPr>
              <a:t>باشند، </a:t>
            </a:r>
            <a:r>
              <a:rPr lang="fa-IR" sz="2400" dirty="0">
                <a:cs typeface="B Nazanin" pitchFamily="2" charset="-78"/>
              </a:rPr>
              <a:t>عملكرد برنامه پيچيده‌تر به نظر مياد.</a:t>
            </a:r>
          </a:p>
          <a:p>
            <a:pPr marL="109728" indent="0" algn="just" rtl="1">
              <a:lnSpc>
                <a:spcPct val="150000"/>
              </a:lnSpc>
              <a:buNone/>
            </a:pPr>
            <a:r>
              <a:rPr lang="fa-IR" sz="2400" dirty="0" smtClean="0">
                <a:cs typeface="B Nazanin" pitchFamily="2" charset="-78"/>
              </a:rPr>
              <a:t>· </a:t>
            </a:r>
            <a:r>
              <a:rPr lang="fa-IR" sz="2400" dirty="0">
                <a:cs typeface="B Nazanin" pitchFamily="2" charset="-78"/>
              </a:rPr>
              <a:t>تعداد انتخابها (</a:t>
            </a:r>
            <a:r>
              <a:rPr lang="en-US" sz="2400" dirty="0" smtClean="0">
                <a:cs typeface="B Nazanin" pitchFamily="2" charset="-78"/>
              </a:rPr>
              <a:t>Options</a:t>
            </a:r>
            <a:r>
              <a:rPr lang="fa-IR" sz="2400" dirty="0" smtClean="0">
                <a:cs typeface="B Nazanin" pitchFamily="2" charset="-78"/>
              </a:rPr>
              <a:t>)</a:t>
            </a:r>
            <a:r>
              <a:rPr lang="en-US" sz="2400" dirty="0" smtClean="0">
                <a:cs typeface="B Nazanin" pitchFamily="2" charset="-78"/>
              </a:rPr>
              <a:t> </a:t>
            </a:r>
            <a:r>
              <a:rPr lang="fa-IR" sz="2400" dirty="0">
                <a:cs typeface="B Nazanin" pitchFamily="2" charset="-78"/>
              </a:rPr>
              <a:t>رو كاهش بديد.</a:t>
            </a:r>
          </a:p>
          <a:p>
            <a:pPr marL="109728" indent="0" algn="just" rtl="1">
              <a:lnSpc>
                <a:spcPct val="150000"/>
              </a:lnSpc>
              <a:buNone/>
            </a:pPr>
            <a:r>
              <a:rPr lang="fa-IR" sz="2400" dirty="0" smtClean="0">
                <a:cs typeface="B Nazanin" pitchFamily="2" charset="-78"/>
              </a:rPr>
              <a:t>· </a:t>
            </a:r>
            <a:r>
              <a:rPr lang="fa-IR" sz="2400" dirty="0">
                <a:cs typeface="B Nazanin" pitchFamily="2" charset="-78"/>
              </a:rPr>
              <a:t>هر گزينه‌اي رو كه در برابر كاربر قرار مي‌ديد بابتش كاربر بايد فكر كنه و راجبش تصميم بگيره. اين وظيفه طراح رابط كاربره كه بهترين تصميم رو بجاي كاربر بگيره.</a:t>
            </a:r>
          </a:p>
          <a:p>
            <a:pPr marL="109728" indent="0" algn="just" rtl="1">
              <a:lnSpc>
                <a:spcPct val="150000"/>
              </a:lnSpc>
              <a:buNone/>
            </a:pPr>
            <a:r>
              <a:rPr lang="fa-IR" sz="2400" dirty="0" smtClean="0">
                <a:cs typeface="B Nazanin" pitchFamily="2" charset="-78"/>
              </a:rPr>
              <a:t>· </a:t>
            </a:r>
            <a:r>
              <a:rPr lang="fa-IR" sz="2400" dirty="0">
                <a:cs typeface="B Nazanin" pitchFamily="2" charset="-78"/>
              </a:rPr>
              <a:t>اقلام مرتبط به هم رو دسته بندي كنيد.</a:t>
            </a:r>
          </a:p>
          <a:p>
            <a:pPr marL="109728" indent="0" algn="just" rtl="1">
              <a:lnSpc>
                <a:spcPct val="150000"/>
              </a:lnSpc>
              <a:buNone/>
            </a:pPr>
            <a:r>
              <a:rPr lang="fa-IR" sz="2400" dirty="0" smtClean="0">
                <a:cs typeface="B Nazanin" pitchFamily="2" charset="-78"/>
              </a:rPr>
              <a:t>· </a:t>
            </a:r>
            <a:r>
              <a:rPr lang="fa-IR" sz="2400" dirty="0">
                <a:cs typeface="B Nazanin" pitchFamily="2" charset="-78"/>
              </a:rPr>
              <a:t>با دسته بندي كردن اطلاعات كاربر راحتتر مي‌تونه رابطه بين اقلام رو بفهمه. جدا از اينكه با دريافت مفهوم يك </a:t>
            </a:r>
            <a:r>
              <a:rPr lang="fa-IR" sz="2400" dirty="0" smtClean="0">
                <a:cs typeface="B Nazanin" pitchFamily="2" charset="-78"/>
              </a:rPr>
              <a:t>قلم، </a:t>
            </a:r>
            <a:r>
              <a:rPr lang="fa-IR" sz="2400" dirty="0">
                <a:cs typeface="B Nazanin" pitchFamily="2" charset="-78"/>
              </a:rPr>
              <a:t>درك مفاهيم اقلام مرتبط به اون راحتتره. همچنين سعي كنيد تا اونجا كه امكان داره هر زمان فقط گوشه‌اي از اين اقلام رو به كاربر نشون بديد. براي اين منظور استفاده </a:t>
            </a:r>
            <a:r>
              <a:rPr lang="fa-IR" sz="2400" dirty="0" smtClean="0">
                <a:cs typeface="B Nazanin" pitchFamily="2" charset="-78"/>
              </a:rPr>
              <a:t>از </a:t>
            </a:r>
            <a:r>
              <a:rPr lang="en-US" sz="2400" dirty="0" smtClean="0">
                <a:cs typeface="B Nazanin" pitchFamily="2" charset="-78"/>
              </a:rPr>
              <a:t>Page Control</a:t>
            </a:r>
            <a:r>
              <a:rPr lang="fa-IR" sz="2400" dirty="0" smtClean="0">
                <a:cs typeface="B Nazanin" pitchFamily="2" charset="-78"/>
              </a:rPr>
              <a:t> يا </a:t>
            </a:r>
            <a:r>
              <a:rPr lang="en-US" sz="2400" dirty="0">
                <a:cs typeface="B Nazanin" pitchFamily="2" charset="-78"/>
              </a:rPr>
              <a:t>Tab Control </a:t>
            </a:r>
            <a:r>
              <a:rPr lang="fa-IR" sz="2400" dirty="0" smtClean="0">
                <a:cs typeface="B Nazanin" pitchFamily="2" charset="-78"/>
              </a:rPr>
              <a:t> بهترين </a:t>
            </a:r>
            <a:r>
              <a:rPr lang="fa-IR" sz="2400" dirty="0">
                <a:cs typeface="B Nazanin" pitchFamily="2" charset="-78"/>
              </a:rPr>
              <a:t>انتخاب شماست</a:t>
            </a:r>
            <a:r>
              <a:rPr lang="fa-IR" sz="2400" dirty="0" smtClean="0">
                <a:cs typeface="B Nazanin" pitchFamily="2" charset="-78"/>
              </a:rPr>
              <a:t>.</a:t>
            </a:r>
            <a:endParaRPr lang="fa-IR" sz="2400" dirty="0">
              <a:cs typeface="B Nazanin" pitchFamily="2" charset="-78"/>
            </a:endParaRPr>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3980773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لیست پروژه های اجرایی\نرم افزار حرفه ای مدیریت فروشگاه دردانه.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16" y="933450"/>
            <a:ext cx="8527234" cy="55435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094798975"/>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664"/>
            <a:ext cx="8229600" cy="1066800"/>
          </a:xfrm>
        </p:spPr>
        <p:txBody>
          <a:bodyPr/>
          <a:lstStyle/>
          <a:p>
            <a:pPr algn="just" rtl="1"/>
            <a:r>
              <a:rPr lang="fa-IR" b="1" dirty="0">
                <a:cs typeface="B Nazanin" pitchFamily="2" charset="-78"/>
              </a:rPr>
              <a:t>نکاتی در طراحی رابط </a:t>
            </a:r>
            <a:r>
              <a:rPr lang="fa-IR" b="1" dirty="0" smtClean="0">
                <a:cs typeface="B Nazanin" pitchFamily="2" charset="-78"/>
              </a:rPr>
              <a:t>کاربر:</a:t>
            </a:r>
            <a:endParaRPr lang="en-US" dirty="0">
              <a:cs typeface="B Nazanin" pitchFamily="2" charset="-78"/>
            </a:endParaRPr>
          </a:p>
        </p:txBody>
      </p:sp>
      <p:sp>
        <p:nvSpPr>
          <p:cNvPr id="3" name="Content Placeholder 2"/>
          <p:cNvSpPr>
            <a:spLocks noGrp="1"/>
          </p:cNvSpPr>
          <p:nvPr>
            <p:ph idx="1"/>
          </p:nvPr>
        </p:nvSpPr>
        <p:spPr>
          <a:xfrm>
            <a:off x="228600" y="1847088"/>
            <a:ext cx="8686800" cy="4858512"/>
          </a:xfrm>
        </p:spPr>
        <p:txBody>
          <a:bodyPr>
            <a:normAutofit/>
          </a:bodyPr>
          <a:lstStyle/>
          <a:p>
            <a:pPr marL="109728" indent="0" algn="just" rtl="1">
              <a:lnSpc>
                <a:spcPct val="150000"/>
              </a:lnSpc>
              <a:buNone/>
            </a:pPr>
            <a:r>
              <a:rPr lang="fa-IR" sz="2400" dirty="0">
                <a:cs typeface="B Nazanin" pitchFamily="2" charset="-78"/>
              </a:rPr>
              <a:t>. جملات را ساده و کوتاه انتخاب کنيد.</a:t>
            </a:r>
          </a:p>
          <a:p>
            <a:pPr marL="109728" indent="0" algn="just" rtl="1">
              <a:lnSpc>
                <a:spcPct val="150000"/>
              </a:lnSpc>
              <a:buNone/>
            </a:pPr>
            <a:r>
              <a:rPr lang="fa-IR" sz="2400" dirty="0">
                <a:cs typeface="B Nazanin" pitchFamily="2" charset="-78"/>
              </a:rPr>
              <a:t>. مي‌دونيم كه اكثريت كاربران دفترچه راهنما يا راهنماي آنلاين برنامه رو نمي‌خونند. البته بيشتر ما هم به همين دليل اين دو قلم رو از برنامه‌هامون حذف مي‌كنيم. جالبه بدونيد كه اكثر كاربران حتي پنجره‌هاي پيام (</a:t>
            </a:r>
            <a:r>
              <a:rPr lang="en-US" sz="2400" dirty="0">
                <a:cs typeface="B Nazanin" pitchFamily="2" charset="-78"/>
              </a:rPr>
              <a:t>Message Box</a:t>
            </a:r>
            <a:r>
              <a:rPr lang="fa-IR" sz="2400" dirty="0">
                <a:cs typeface="B Nazanin" pitchFamily="2" charset="-78"/>
              </a:rPr>
              <a:t>)</a:t>
            </a:r>
            <a:r>
              <a:rPr lang="en-US" sz="2400" dirty="0">
                <a:cs typeface="B Nazanin" pitchFamily="2" charset="-78"/>
              </a:rPr>
              <a:t> </a:t>
            </a:r>
            <a:r>
              <a:rPr lang="fa-IR" sz="2400" dirty="0">
                <a:cs typeface="B Nazanin" pitchFamily="2" charset="-78"/>
              </a:rPr>
              <a:t>برنامه رو هم نمي‌خونند. پس سعي نكنيد كه پيامهاي زيادي به كاربر نشون بديد و اگر واقعا لازمه كه كاربر چيزي رو بدونه حتي‌الامكان جمله رو كوتاه كنيد. هر چي جمله كوتاه‌تر باشه شانس اينكه كاربر بخوندش بيشتره. به همي دليل </a:t>
            </a:r>
            <a:r>
              <a:rPr lang="fa-IR" sz="2400" dirty="0" smtClean="0">
                <a:cs typeface="B Nazanin" pitchFamily="2" charset="-78"/>
              </a:rPr>
              <a:t>حتي كلماتي </a:t>
            </a:r>
            <a:r>
              <a:rPr lang="fa-IR" sz="2400" dirty="0">
                <a:cs typeface="B Nazanin" pitchFamily="2" charset="-78"/>
              </a:rPr>
              <a:t>مانند "لطفا" و "خواهشمند است" رو از پيامهاتون برداريد.</a:t>
            </a:r>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668731331"/>
      </p:ext>
    </p:extLst>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537" y="304800"/>
            <a:ext cx="5427663" cy="210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553136"/>
            <a:ext cx="5402262" cy="41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9413388"/>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88" y="838200"/>
            <a:ext cx="7839312"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533415948"/>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b="1" dirty="0">
                <a:cs typeface="B Nazanin" pitchFamily="2" charset="-78"/>
              </a:rPr>
              <a:t>رنگ های اصلی</a:t>
            </a:r>
            <a:r>
              <a:rPr lang="en-US" b="1" dirty="0">
                <a:cs typeface="B Nazanin" pitchFamily="2" charset="-78"/>
              </a:rPr>
              <a:t>:</a:t>
            </a:r>
            <a:endParaRPr lang="en-US" dirty="0">
              <a:cs typeface="B Nazanin" pitchFamily="2" charset="-78"/>
            </a:endParaRPr>
          </a:p>
        </p:txBody>
      </p:sp>
      <p:sp>
        <p:nvSpPr>
          <p:cNvPr id="3" name="Content Placeholder 2"/>
          <p:cNvSpPr>
            <a:spLocks noGrp="1"/>
          </p:cNvSpPr>
          <p:nvPr>
            <p:ph idx="1"/>
          </p:nvPr>
        </p:nvSpPr>
        <p:spPr>
          <a:xfrm>
            <a:off x="457200" y="2249424"/>
            <a:ext cx="8458200" cy="4325112"/>
          </a:xfrm>
        </p:spPr>
        <p:txBody>
          <a:bodyPr/>
          <a:lstStyle/>
          <a:p>
            <a:pPr marL="109728" indent="0" algn="just" rtl="1">
              <a:buNone/>
            </a:pPr>
            <a:r>
              <a:rPr lang="fa-IR" dirty="0" smtClean="0">
                <a:cs typeface="B Nazanin" pitchFamily="2" charset="-78"/>
              </a:rPr>
              <a:t>در </a:t>
            </a:r>
            <a:r>
              <a:rPr lang="fa-IR" dirty="0">
                <a:cs typeface="B Nazanin" pitchFamily="2" charset="-78"/>
              </a:rPr>
              <a:t>تئوری رنگ سنتی، قرمز، زرد و آبی رنگ های اصلی هستند زیرا دانه های رنگی تشکیل دهنده آنها از ترکیب هیچ رنگ دیگری به وجود نیامده و تمام رنگ های دیگر از ترکیبات مختلف این سه رنگ با یکدیگر به دست می </a:t>
            </a:r>
            <a:r>
              <a:rPr lang="fa-IR" dirty="0" smtClean="0">
                <a:cs typeface="B Nazanin" pitchFamily="2" charset="-78"/>
              </a:rPr>
              <a:t>آیند</a:t>
            </a:r>
            <a:r>
              <a:rPr lang="en-US" dirty="0" smtClean="0">
                <a:cs typeface="B Nazanin" pitchFamily="2" charset="-78"/>
              </a:rPr>
              <a:t>.</a:t>
            </a:r>
            <a:endParaRPr lang="en-US" dirty="0">
              <a:cs typeface="B Nazanin"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06" y="4419600"/>
            <a:ext cx="761841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693347128"/>
      </p:ext>
    </p:extLst>
  </p:cSld>
  <p:clrMapOvr>
    <a:masterClrMapping/>
  </p:clrMapOvr>
  <p:transition spd="slow" advClick="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just" rtl="1"/>
            <a:r>
              <a:rPr lang="fa-IR" b="1" dirty="0">
                <a:cs typeface="B Nazanin" pitchFamily="2" charset="-78"/>
              </a:rPr>
              <a:t>نکاتی در طراحی رابط </a:t>
            </a:r>
            <a:r>
              <a:rPr lang="fa-IR" b="1" dirty="0" smtClean="0">
                <a:cs typeface="B Nazanin" pitchFamily="2" charset="-78"/>
              </a:rPr>
              <a:t>کاربر:</a:t>
            </a:r>
            <a:endParaRPr lang="en-US" dirty="0">
              <a:cs typeface="B Nazanin" pitchFamily="2" charset="-78"/>
            </a:endParaRPr>
          </a:p>
        </p:txBody>
      </p:sp>
      <p:sp>
        <p:nvSpPr>
          <p:cNvPr id="3" name="Content Placeholder 2"/>
          <p:cNvSpPr>
            <a:spLocks noGrp="1"/>
          </p:cNvSpPr>
          <p:nvPr>
            <p:ph idx="1"/>
          </p:nvPr>
        </p:nvSpPr>
        <p:spPr>
          <a:xfrm>
            <a:off x="228600" y="1371600"/>
            <a:ext cx="8686800" cy="5334000"/>
          </a:xfrm>
        </p:spPr>
        <p:txBody>
          <a:bodyPr>
            <a:normAutofit fontScale="92500"/>
          </a:bodyPr>
          <a:lstStyle/>
          <a:p>
            <a:pPr marL="109728" indent="0" algn="just" rtl="1">
              <a:lnSpc>
                <a:spcPct val="150000"/>
              </a:lnSpc>
              <a:buNone/>
            </a:pPr>
            <a:r>
              <a:rPr lang="fa-IR" sz="2400" b="1" dirty="0">
                <a:cs typeface="B Nazanin" pitchFamily="2" charset="-78"/>
              </a:rPr>
              <a:t>تشابه </a:t>
            </a:r>
            <a:r>
              <a:rPr lang="fa-IR" sz="2400" b="1" dirty="0" smtClean="0">
                <a:cs typeface="B Nazanin" pitchFamily="2" charset="-78"/>
              </a:rPr>
              <a:t>سازي:</a:t>
            </a:r>
            <a:endParaRPr lang="fa-IR" sz="2400" b="1" dirty="0">
              <a:cs typeface="B Nazanin" pitchFamily="2" charset="-78"/>
            </a:endParaRPr>
          </a:p>
          <a:p>
            <a:pPr marL="109728" indent="0" algn="just" rtl="1">
              <a:lnSpc>
                <a:spcPct val="150000"/>
              </a:lnSpc>
              <a:buNone/>
            </a:pPr>
            <a:r>
              <a:rPr lang="fa-IR" sz="2400" dirty="0" smtClean="0">
                <a:cs typeface="B Nazanin" pitchFamily="2" charset="-78"/>
              </a:rPr>
              <a:t>براي </a:t>
            </a:r>
            <a:r>
              <a:rPr lang="fa-IR" sz="2400" dirty="0">
                <a:cs typeface="B Nazanin" pitchFamily="2" charset="-78"/>
              </a:rPr>
              <a:t>كاربر راحتترين چيز اينه كه بدون فكر كردن و از روي عادت كاري رو كه مي‌خواد انجام بده. براي اين منظور بايد رابط كاربر رو جوري طراحي كرد كه كاربر با استفاده از اون چيزهايي كه </a:t>
            </a:r>
            <a:r>
              <a:rPr lang="fa-IR" sz="2400" dirty="0" smtClean="0">
                <a:cs typeface="B Nazanin" pitchFamily="2" charset="-78"/>
              </a:rPr>
              <a:t>تو دنياي </a:t>
            </a:r>
            <a:r>
              <a:rPr lang="fa-IR" sz="2400" dirty="0">
                <a:cs typeface="B Nazanin" pitchFamily="2" charset="-78"/>
              </a:rPr>
              <a:t>واقعي ملكه ذهنش شده راه خودش رو به سادگي تو برنامه پيدا كنه.</a:t>
            </a:r>
          </a:p>
          <a:p>
            <a:pPr marL="109728" indent="0" algn="just" rtl="1">
              <a:lnSpc>
                <a:spcPct val="150000"/>
              </a:lnSpc>
              <a:buNone/>
            </a:pPr>
            <a:r>
              <a:rPr lang="fa-IR" sz="2400" dirty="0" smtClean="0">
                <a:cs typeface="B Nazanin" pitchFamily="2" charset="-78"/>
              </a:rPr>
              <a:t>·      </a:t>
            </a:r>
            <a:r>
              <a:rPr lang="fa-IR" sz="2400" dirty="0">
                <a:cs typeface="B Nazanin" pitchFamily="2" charset="-78"/>
              </a:rPr>
              <a:t>به دستورات تصويري مناسب نسبت بديد كه گوياي عملكرد دستور باشه.</a:t>
            </a:r>
          </a:p>
          <a:p>
            <a:pPr marL="109728" indent="0" algn="just" rtl="1">
              <a:lnSpc>
                <a:spcPct val="150000"/>
              </a:lnSpc>
              <a:buNone/>
            </a:pPr>
            <a:r>
              <a:rPr lang="fa-IR" sz="2400" dirty="0" smtClean="0">
                <a:cs typeface="B Nazanin" pitchFamily="2" charset="-78"/>
              </a:rPr>
              <a:t>يك </a:t>
            </a:r>
            <a:r>
              <a:rPr lang="fa-IR" sz="2400" dirty="0">
                <a:cs typeface="B Nazanin" pitchFamily="2" charset="-78"/>
              </a:rPr>
              <a:t>تصوير گوياي هزار حرفه ولي بخاطر داشته باشيد كه نبود يك تصوير بهتر از بودن يك تصوير </a:t>
            </a:r>
            <a:r>
              <a:rPr lang="fa-IR" sz="2400" dirty="0" smtClean="0">
                <a:cs typeface="B Nazanin" pitchFamily="2" charset="-78"/>
              </a:rPr>
              <a:t>نامناسبه، بهتره. </a:t>
            </a:r>
            <a:r>
              <a:rPr lang="fa-IR" sz="2400" dirty="0">
                <a:cs typeface="B Nazanin" pitchFamily="2" charset="-78"/>
              </a:rPr>
              <a:t>قراره اين تصوير راهنماي كاربر باشه نه باعث گمراهي اون.</a:t>
            </a:r>
          </a:p>
          <a:p>
            <a:pPr marL="109728" indent="0" algn="just" rtl="1">
              <a:lnSpc>
                <a:spcPct val="150000"/>
              </a:lnSpc>
              <a:buNone/>
            </a:pPr>
            <a:r>
              <a:rPr lang="fa-IR" sz="2400" dirty="0" smtClean="0">
                <a:cs typeface="B Nazanin" pitchFamily="2" charset="-78"/>
              </a:rPr>
              <a:t>·      </a:t>
            </a:r>
            <a:r>
              <a:rPr lang="fa-IR" sz="2400" dirty="0">
                <a:cs typeface="B Nazanin" pitchFamily="2" charset="-78"/>
              </a:rPr>
              <a:t>از اقلامي استفاده كنيد كه خودشون انجام كاري رو از كاربر طلب مي‌كنند.</a:t>
            </a:r>
          </a:p>
          <a:p>
            <a:pPr marL="109728" indent="0" algn="just" rtl="1">
              <a:lnSpc>
                <a:spcPct val="150000"/>
              </a:lnSpc>
              <a:buNone/>
            </a:pPr>
            <a:r>
              <a:rPr lang="fa-IR" sz="2400" dirty="0" smtClean="0">
                <a:cs typeface="B Nazanin" pitchFamily="2" charset="-78"/>
              </a:rPr>
              <a:t>·      </a:t>
            </a:r>
            <a:r>
              <a:rPr lang="fa-IR" sz="2400" dirty="0">
                <a:cs typeface="B Nazanin" pitchFamily="2" charset="-78"/>
              </a:rPr>
              <a:t>به عنوان مثال يك دكمه فشاري (</a:t>
            </a:r>
            <a:r>
              <a:rPr lang="en-US" sz="2400" dirty="0" err="1">
                <a:cs typeface="B Nazanin" pitchFamily="2" charset="-78"/>
              </a:rPr>
              <a:t>Puch</a:t>
            </a:r>
            <a:r>
              <a:rPr lang="en-US" sz="2400" dirty="0">
                <a:cs typeface="B Nazanin" pitchFamily="2" charset="-78"/>
              </a:rPr>
              <a:t> </a:t>
            </a:r>
            <a:r>
              <a:rPr lang="en-US" sz="2400" dirty="0" smtClean="0">
                <a:cs typeface="B Nazanin" pitchFamily="2" charset="-78"/>
              </a:rPr>
              <a:t>Button</a:t>
            </a:r>
            <a:r>
              <a:rPr lang="fa-IR" sz="2400" dirty="0" smtClean="0">
                <a:cs typeface="B Nazanin" pitchFamily="2" charset="-78"/>
              </a:rPr>
              <a:t>) </a:t>
            </a:r>
            <a:r>
              <a:rPr lang="en-US" sz="2400" dirty="0" smtClean="0">
                <a:cs typeface="B Nazanin" pitchFamily="2" charset="-78"/>
              </a:rPr>
              <a:t> </a:t>
            </a:r>
            <a:r>
              <a:rPr lang="fa-IR" sz="2400" dirty="0">
                <a:cs typeface="B Nazanin" pitchFamily="2" charset="-78"/>
              </a:rPr>
              <a:t>با اون ظاهر برجسته‌اي كه </a:t>
            </a:r>
            <a:r>
              <a:rPr lang="fa-IR" sz="2400" dirty="0" smtClean="0">
                <a:cs typeface="B Nazanin" pitchFamily="2" charset="-78"/>
              </a:rPr>
              <a:t>داره، </a:t>
            </a:r>
            <a:r>
              <a:rPr lang="fa-IR" sz="2400" dirty="0">
                <a:cs typeface="B Nazanin" pitchFamily="2" charset="-78"/>
              </a:rPr>
              <a:t>داد مي‌زنه كه بايد روي من فشار بديد.</a:t>
            </a:r>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505942726"/>
      </p:ext>
    </p:extLst>
  </p:cSld>
  <p:clrMapOvr>
    <a:masterClrMapping/>
  </p:clrMapOvr>
  <mc:AlternateContent xmlns:mc="http://schemas.openxmlformats.org/markup-compatibility/2006" xmlns:p14="http://schemas.microsoft.com/office/powerpoint/2010/main">
    <mc:Choice Requires="p14">
      <p:transition spd="slow" p14:dur="4400" advClick="0">
        <p14:honeycomb/>
      </p:transition>
    </mc:Choice>
    <mc:Fallback xmlns="">
      <p:transition spd="slow"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لیست پروژه های اجرایی\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898"/>
            <a:ext cx="8296276" cy="548610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376768649"/>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just" rtl="1"/>
            <a:r>
              <a:rPr lang="fa-IR" b="1" dirty="0">
                <a:cs typeface="B Nazanin" pitchFamily="2" charset="-78"/>
              </a:rPr>
              <a:t>نکاتی در طراحی رابط </a:t>
            </a:r>
            <a:r>
              <a:rPr lang="fa-IR" b="1" dirty="0" smtClean="0">
                <a:cs typeface="B Nazanin" pitchFamily="2" charset="-78"/>
              </a:rPr>
              <a:t>کاربر:</a:t>
            </a:r>
            <a:endParaRPr lang="en-US" dirty="0">
              <a:cs typeface="B Nazanin" pitchFamily="2" charset="-78"/>
            </a:endParaRPr>
          </a:p>
        </p:txBody>
      </p:sp>
      <p:sp>
        <p:nvSpPr>
          <p:cNvPr id="3" name="Content Placeholder 2"/>
          <p:cNvSpPr>
            <a:spLocks noGrp="1"/>
          </p:cNvSpPr>
          <p:nvPr>
            <p:ph idx="1"/>
          </p:nvPr>
        </p:nvSpPr>
        <p:spPr>
          <a:xfrm>
            <a:off x="228600" y="1295400"/>
            <a:ext cx="8686800" cy="5562600"/>
          </a:xfrm>
        </p:spPr>
        <p:txBody>
          <a:bodyPr>
            <a:noAutofit/>
          </a:bodyPr>
          <a:lstStyle/>
          <a:p>
            <a:pPr marL="109728" indent="0" algn="just" rtl="1">
              <a:lnSpc>
                <a:spcPct val="170000"/>
              </a:lnSpc>
              <a:buNone/>
            </a:pPr>
            <a:r>
              <a:rPr lang="fa-IR" sz="2000" b="1" dirty="0">
                <a:cs typeface="B Nazanin" pitchFamily="2" charset="-78"/>
              </a:rPr>
              <a:t>سازگاري:</a:t>
            </a:r>
            <a:endParaRPr lang="fa-IR" sz="2000" dirty="0">
              <a:cs typeface="B Nazanin" pitchFamily="2" charset="-78"/>
            </a:endParaRPr>
          </a:p>
          <a:p>
            <a:pPr marL="109728" indent="0" algn="just" rtl="1">
              <a:lnSpc>
                <a:spcPct val="170000"/>
              </a:lnSpc>
              <a:buNone/>
            </a:pPr>
            <a:r>
              <a:rPr lang="fa-IR" sz="2000" dirty="0">
                <a:cs typeface="B Nazanin" pitchFamily="2" charset="-78"/>
              </a:rPr>
              <a:t>هيچوقت فكر نكنيد كه برنامه شما اولين برنامه‌اي هست كه كاربر قراره تو زندگيش اجرا كنه. بطور حتم كاربر با برنامه‌هاي ديگه‌اي هم آشنايي داره و انتظار داره اون چيزهايي رو كه قبلا ديده و ياد گرفته تو اين برنامه جديد هم قابل استفاده باشند. نوآوري چيز خوبيه ولي اولين هدف در طراحي يك رابط </a:t>
            </a:r>
            <a:r>
              <a:rPr lang="fa-IR" sz="2000" dirty="0" smtClean="0">
                <a:cs typeface="B Nazanin" pitchFamily="2" charset="-78"/>
              </a:rPr>
              <a:t>كاربر، </a:t>
            </a:r>
            <a:r>
              <a:rPr lang="fa-IR" sz="2000" dirty="0">
                <a:cs typeface="B Nazanin" pitchFamily="2" charset="-78"/>
              </a:rPr>
              <a:t>آسودگي كاربره نه هنر و خلاقيتي كه در پشت رابط كاربر نهفته شده.</a:t>
            </a:r>
          </a:p>
          <a:p>
            <a:pPr marL="109728" indent="0" algn="just" rtl="1">
              <a:lnSpc>
                <a:spcPct val="170000"/>
              </a:lnSpc>
              <a:buNone/>
            </a:pPr>
            <a:r>
              <a:rPr lang="fa-IR" sz="2000" dirty="0">
                <a:cs typeface="B Nazanin" pitchFamily="2" charset="-78"/>
              </a:rPr>
              <a:t>·      رابط كاربر رو طبق استانداردهاي موجود در سيستم عامل پياده كنيد.</a:t>
            </a:r>
          </a:p>
          <a:p>
            <a:pPr marL="109728" indent="0" algn="just" rtl="1">
              <a:lnSpc>
                <a:spcPct val="170000"/>
              </a:lnSpc>
              <a:buNone/>
            </a:pPr>
            <a:r>
              <a:rPr lang="fa-IR" sz="2000" dirty="0" smtClean="0">
                <a:cs typeface="B Nazanin" pitchFamily="2" charset="-78"/>
              </a:rPr>
              <a:t>·     كاربر انتظار داره همونجور كه بقيه برنامه‌ها رو كنترل مي‌كنه، برنامه شما رو هم كنترل كنه. به عنوان نمونه در برنامه‌هاي ويندوز دكمه تاييد هميشه پيش از دكمه انصراف قرار داره، پس برنامه ويندوز شما هم بايد اين اصل رو رعايت كنه.</a:t>
            </a:r>
          </a:p>
          <a:p>
            <a:pPr marL="109728" indent="0" algn="just" rtl="1">
              <a:lnSpc>
                <a:spcPct val="170000"/>
              </a:lnSpc>
              <a:buNone/>
            </a:pPr>
            <a:r>
              <a:rPr lang="fa-IR" sz="2000" dirty="0" smtClean="0">
                <a:cs typeface="B Nazanin" pitchFamily="2" charset="-78"/>
              </a:rPr>
              <a:t>·      </a:t>
            </a:r>
            <a:r>
              <a:rPr lang="fa-IR" sz="2000" dirty="0">
                <a:cs typeface="B Nazanin" pitchFamily="2" charset="-78"/>
              </a:rPr>
              <a:t>با توجه به نوع </a:t>
            </a:r>
            <a:r>
              <a:rPr lang="fa-IR" sz="2000" dirty="0" smtClean="0">
                <a:cs typeface="B Nazanin" pitchFamily="2" charset="-78"/>
              </a:rPr>
              <a:t>برنامه، </a:t>
            </a:r>
            <a:r>
              <a:rPr lang="fa-IR" sz="2000" dirty="0">
                <a:cs typeface="B Nazanin" pitchFamily="2" charset="-78"/>
              </a:rPr>
              <a:t>از برنامه‌هاي معروف و پرطرفدار ديگه الگوبرداري كنيد</a:t>
            </a:r>
            <a:r>
              <a:rPr lang="fa-IR" sz="2000" dirty="0" smtClean="0">
                <a:cs typeface="B Nazanin" pitchFamily="2" charset="-78"/>
              </a:rPr>
              <a:t>.</a:t>
            </a:r>
            <a:endParaRPr lang="fa-IR" sz="2000" dirty="0">
              <a:cs typeface="B Nazanin" pitchFamily="2" charset="-78"/>
            </a:endParaRPr>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798229636"/>
      </p:ext>
    </p:extLst>
  </p:cSld>
  <p:clrMapOvr>
    <a:masterClrMapping/>
  </p:clrMapOvr>
  <mc:AlternateContent xmlns:mc="http://schemas.openxmlformats.org/markup-compatibility/2006" xmlns:p14="http://schemas.microsoft.com/office/powerpoint/2010/main">
    <mc:Choice Requires="p14">
      <p:transition spd="slow" p14:dur="3000" advClick="0">
        <p14:shred/>
      </p:transition>
    </mc:Choice>
    <mc:Fallback xmlns="">
      <p:transition spd="slow"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11236"/>
            <a:ext cx="7878763" cy="573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482888435"/>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pPr algn="just" rtl="1"/>
            <a:r>
              <a:rPr lang="fa-IR" b="1" dirty="0">
                <a:cs typeface="B Nazanin" pitchFamily="2" charset="-78"/>
              </a:rPr>
              <a:t>نکاتی در طراحی رابط </a:t>
            </a:r>
            <a:r>
              <a:rPr lang="fa-IR" b="1" dirty="0" smtClean="0">
                <a:cs typeface="B Nazanin" pitchFamily="2" charset="-78"/>
              </a:rPr>
              <a:t>کاربر:</a:t>
            </a:r>
            <a:endParaRPr lang="en-US" dirty="0">
              <a:cs typeface="B Nazanin" pitchFamily="2" charset="-78"/>
            </a:endParaRPr>
          </a:p>
        </p:txBody>
      </p:sp>
      <p:sp>
        <p:nvSpPr>
          <p:cNvPr id="3" name="Content Placeholder 2"/>
          <p:cNvSpPr>
            <a:spLocks noGrp="1"/>
          </p:cNvSpPr>
          <p:nvPr>
            <p:ph idx="1"/>
          </p:nvPr>
        </p:nvSpPr>
        <p:spPr>
          <a:xfrm>
            <a:off x="457200" y="1600200"/>
            <a:ext cx="8458200" cy="3200400"/>
          </a:xfrm>
        </p:spPr>
        <p:txBody>
          <a:bodyPr>
            <a:noAutofit/>
          </a:bodyPr>
          <a:lstStyle/>
          <a:p>
            <a:pPr marL="109728" indent="0" algn="just" rtl="1">
              <a:lnSpc>
                <a:spcPct val="170000"/>
              </a:lnSpc>
              <a:buNone/>
            </a:pPr>
            <a:r>
              <a:rPr lang="fa-IR" sz="2000" dirty="0">
                <a:cs typeface="B Nazanin" pitchFamily="2" charset="-78"/>
              </a:rPr>
              <a:t>·      به عنوان نمونه اگر قصد داريد يك ويرايشگر متن </a:t>
            </a:r>
            <a:r>
              <a:rPr lang="fa-IR" sz="2000" dirty="0" smtClean="0">
                <a:cs typeface="B Nazanin" pitchFamily="2" charset="-78"/>
              </a:rPr>
              <a:t>بنويسيد، </a:t>
            </a:r>
            <a:r>
              <a:rPr lang="fa-IR" sz="2000" dirty="0">
                <a:cs typeface="B Nazanin" pitchFamily="2" charset="-78"/>
              </a:rPr>
              <a:t>ببينيد كليدهاي ميانبر (</a:t>
            </a:r>
            <a:r>
              <a:rPr lang="en-US" sz="2000" dirty="0" err="1" smtClean="0">
                <a:cs typeface="B Nazanin" pitchFamily="2" charset="-78"/>
              </a:rPr>
              <a:t>Shurtcuts</a:t>
            </a:r>
            <a:r>
              <a:rPr lang="fa-IR" sz="2000" dirty="0" smtClean="0">
                <a:cs typeface="B Nazanin" pitchFamily="2" charset="-78"/>
              </a:rPr>
              <a:t>) روي </a:t>
            </a:r>
            <a:r>
              <a:rPr lang="fa-IR" sz="2000" dirty="0">
                <a:cs typeface="B Nazanin" pitchFamily="2" charset="-78"/>
              </a:rPr>
              <a:t>مايكروسافت ورد چي تعريف شده و همونها رو استفاده كنيد. درسته كه ممكنه اشتباهاتي در رابط كاربر اين برنامه‌ها وجود داشته </a:t>
            </a:r>
            <a:r>
              <a:rPr lang="fa-IR" sz="2000" dirty="0" smtClean="0">
                <a:cs typeface="B Nazanin" pitchFamily="2" charset="-78"/>
              </a:rPr>
              <a:t>باشه، ولي </a:t>
            </a:r>
            <a:r>
              <a:rPr lang="fa-IR" sz="2000" dirty="0">
                <a:cs typeface="B Nazanin" pitchFamily="2" charset="-78"/>
              </a:rPr>
              <a:t>در نظر بگيريد كه ميليونها نفر دارند از اين برنامه‌ها استفاده مي‌كنند و به رابط كاربر آنها عادت كردند. جدا از اينكه اين شركتها كلي پول و وقت بابت طراحي رابط كاربر برنامه‌هاشون مي‌گذارند و من و شما توان انجام اون رو نداريم.</a:t>
            </a:r>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581327271"/>
      </p:ext>
    </p:extLst>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just" rtl="1"/>
            <a:r>
              <a:rPr lang="fa-IR" b="1" dirty="0">
                <a:cs typeface="B Nazanin" pitchFamily="2" charset="-78"/>
              </a:rPr>
              <a:t>نکاتی در طراحی رابط </a:t>
            </a:r>
            <a:r>
              <a:rPr lang="fa-IR" b="1" dirty="0" smtClean="0">
                <a:cs typeface="B Nazanin" pitchFamily="2" charset="-78"/>
              </a:rPr>
              <a:t>کاربر:</a:t>
            </a:r>
            <a:endParaRPr lang="en-US" dirty="0">
              <a:cs typeface="B Nazanin" pitchFamily="2" charset="-78"/>
            </a:endParaRPr>
          </a:p>
        </p:txBody>
      </p:sp>
      <p:sp>
        <p:nvSpPr>
          <p:cNvPr id="3" name="Content Placeholder 2"/>
          <p:cNvSpPr>
            <a:spLocks noGrp="1"/>
          </p:cNvSpPr>
          <p:nvPr>
            <p:ph idx="1"/>
          </p:nvPr>
        </p:nvSpPr>
        <p:spPr>
          <a:xfrm>
            <a:off x="228600" y="1295400"/>
            <a:ext cx="8686800" cy="5257800"/>
          </a:xfrm>
        </p:spPr>
        <p:txBody>
          <a:bodyPr>
            <a:noAutofit/>
          </a:bodyPr>
          <a:lstStyle/>
          <a:p>
            <a:pPr marL="109728" indent="0" algn="just" rtl="1">
              <a:lnSpc>
                <a:spcPct val="170000"/>
              </a:lnSpc>
              <a:buNone/>
            </a:pPr>
            <a:r>
              <a:rPr lang="fa-IR" sz="2000" b="1" dirty="0">
                <a:cs typeface="B Nazanin" pitchFamily="2" charset="-78"/>
              </a:rPr>
              <a:t>دستيابي </a:t>
            </a:r>
            <a:r>
              <a:rPr lang="fa-IR" sz="2000" b="1" dirty="0" smtClean="0">
                <a:cs typeface="B Nazanin" pitchFamily="2" charset="-78"/>
              </a:rPr>
              <a:t>پذيري:</a:t>
            </a:r>
            <a:endParaRPr lang="fa-IR" sz="2000" b="1" dirty="0">
              <a:cs typeface="B Nazanin" pitchFamily="2" charset="-78"/>
            </a:endParaRPr>
          </a:p>
          <a:p>
            <a:pPr marL="109728" indent="0" algn="just" rtl="1">
              <a:lnSpc>
                <a:spcPct val="170000"/>
              </a:lnSpc>
              <a:buNone/>
            </a:pPr>
            <a:r>
              <a:rPr lang="fa-IR" sz="2000" dirty="0">
                <a:cs typeface="B Nazanin" pitchFamily="2" charset="-78"/>
              </a:rPr>
              <a:t>همه كاربران نمي‌تونند از </a:t>
            </a:r>
            <a:r>
              <a:rPr lang="fa-IR" sz="2000" dirty="0" smtClean="0">
                <a:cs typeface="B Nazanin" pitchFamily="2" charset="-78"/>
              </a:rPr>
              <a:t>موس </a:t>
            </a:r>
            <a:r>
              <a:rPr lang="fa-IR" sz="2000" dirty="0">
                <a:cs typeface="B Nazanin" pitchFamily="2" charset="-78"/>
              </a:rPr>
              <a:t>(</a:t>
            </a:r>
            <a:r>
              <a:rPr lang="en-US" sz="2000" dirty="0" smtClean="0">
                <a:cs typeface="B Nazanin" pitchFamily="2" charset="-78"/>
              </a:rPr>
              <a:t>Mouse</a:t>
            </a:r>
            <a:r>
              <a:rPr lang="fa-IR" sz="2000" dirty="0" smtClean="0">
                <a:cs typeface="B Nazanin" pitchFamily="2" charset="-78"/>
              </a:rPr>
              <a:t>) استفاده </a:t>
            </a:r>
            <a:r>
              <a:rPr lang="fa-IR" sz="2000" dirty="0">
                <a:cs typeface="B Nazanin" pitchFamily="2" charset="-78"/>
              </a:rPr>
              <a:t>كنند. حالا مي‌تونه دليلش اين باشه كه كاربر كامپيوتر كيفي داره و به جاي موش از </a:t>
            </a:r>
            <a:r>
              <a:rPr lang="en-US" sz="2000" dirty="0">
                <a:cs typeface="B Nazanin" pitchFamily="2" charset="-78"/>
              </a:rPr>
              <a:t>Trackball </a:t>
            </a:r>
            <a:r>
              <a:rPr lang="fa-IR" sz="2000" dirty="0" smtClean="0">
                <a:cs typeface="B Nazanin" pitchFamily="2" charset="-78"/>
              </a:rPr>
              <a:t> يا </a:t>
            </a:r>
            <a:r>
              <a:rPr lang="en-US" sz="2000" dirty="0" err="1">
                <a:cs typeface="B Nazanin" pitchFamily="2" charset="-78"/>
              </a:rPr>
              <a:t>Trackpad</a:t>
            </a:r>
            <a:r>
              <a:rPr lang="en-US" sz="2000" dirty="0">
                <a:cs typeface="B Nazanin" pitchFamily="2" charset="-78"/>
              </a:rPr>
              <a:t> </a:t>
            </a:r>
            <a:r>
              <a:rPr lang="fa-IR" sz="2000" dirty="0" smtClean="0">
                <a:cs typeface="B Nazanin" pitchFamily="2" charset="-78"/>
              </a:rPr>
              <a:t> يا </a:t>
            </a:r>
            <a:r>
              <a:rPr lang="fa-IR" sz="2000" dirty="0">
                <a:cs typeface="B Nazanin" pitchFamily="2" charset="-78"/>
              </a:rPr>
              <a:t>اون چيز كوچيكي كه نمي‌دونم اسمش چيه و وسط صفحه كليد قرار داره استفاده </a:t>
            </a:r>
            <a:r>
              <a:rPr lang="fa-IR" sz="2000" dirty="0" smtClean="0">
                <a:cs typeface="B Nazanin" pitchFamily="2" charset="-78"/>
              </a:rPr>
              <a:t>مي‌كنه، </a:t>
            </a:r>
            <a:r>
              <a:rPr lang="fa-IR" sz="2000" dirty="0">
                <a:cs typeface="B Nazanin" pitchFamily="2" charset="-78"/>
              </a:rPr>
              <a:t>يا اينكه از آرتروز مچ رنج مي‌بره يا اينكه دستش لرزش داره يا خلاصه هر ناتواني ديگه. در هر صورت كاربر يا اصلا نمي‌تونه از </a:t>
            </a:r>
            <a:r>
              <a:rPr lang="fa-IR" sz="2000" dirty="0" smtClean="0">
                <a:cs typeface="B Nazanin" pitchFamily="2" charset="-78"/>
              </a:rPr>
              <a:t>موس استفاده </a:t>
            </a:r>
            <a:r>
              <a:rPr lang="fa-IR" sz="2000" dirty="0">
                <a:cs typeface="B Nazanin" pitchFamily="2" charset="-78"/>
              </a:rPr>
              <a:t>كنه يا اينكه دقت لازم براي كنترل اون رو نداره.</a:t>
            </a:r>
          </a:p>
          <a:p>
            <a:pPr marL="109728" indent="0" algn="just" rtl="1">
              <a:lnSpc>
                <a:spcPct val="170000"/>
              </a:lnSpc>
              <a:buNone/>
            </a:pPr>
            <a:r>
              <a:rPr lang="fa-IR" sz="2000" dirty="0" smtClean="0">
                <a:cs typeface="B Nazanin" pitchFamily="2" charset="-78"/>
              </a:rPr>
              <a:t>· </a:t>
            </a:r>
            <a:r>
              <a:rPr lang="fa-IR" sz="2000" dirty="0">
                <a:cs typeface="B Nazanin" pitchFamily="2" charset="-78"/>
              </a:rPr>
              <a:t>محدوده‌اي رو كه كاربر روي اون مي‌تونه با </a:t>
            </a:r>
            <a:r>
              <a:rPr lang="fa-IR" sz="2000" dirty="0" smtClean="0">
                <a:cs typeface="B Nazanin" pitchFamily="2" charset="-78"/>
              </a:rPr>
              <a:t>موس عمل </a:t>
            </a:r>
            <a:r>
              <a:rPr lang="fa-IR" sz="2000" dirty="0">
                <a:cs typeface="B Nazanin" pitchFamily="2" charset="-78"/>
              </a:rPr>
              <a:t>كنه كوچيك انتخاب نكنيد.</a:t>
            </a:r>
          </a:p>
          <a:p>
            <a:pPr marL="109728" indent="0" algn="just" rtl="1">
              <a:lnSpc>
                <a:spcPct val="170000"/>
              </a:lnSpc>
              <a:buNone/>
            </a:pPr>
            <a:r>
              <a:rPr lang="fa-IR" sz="2000" dirty="0" smtClean="0">
                <a:cs typeface="B Nazanin" pitchFamily="2" charset="-78"/>
              </a:rPr>
              <a:t>اينجوري </a:t>
            </a:r>
            <a:r>
              <a:rPr lang="fa-IR" sz="2000" dirty="0">
                <a:cs typeface="B Nazanin" pitchFamily="2" charset="-78"/>
              </a:rPr>
              <a:t>حتي كساني كه يك موس خراب و بدون دقت دارند يا از ابزارهاي كم دقت ديگه به جاي </a:t>
            </a:r>
            <a:r>
              <a:rPr lang="fa-IR" sz="2000" dirty="0" smtClean="0">
                <a:cs typeface="B Nazanin" pitchFamily="2" charset="-78"/>
              </a:rPr>
              <a:t>موس </a:t>
            </a:r>
            <a:r>
              <a:rPr lang="fa-IR" sz="2000" dirty="0">
                <a:cs typeface="B Nazanin" pitchFamily="2" charset="-78"/>
              </a:rPr>
              <a:t>استفاده </a:t>
            </a:r>
            <a:r>
              <a:rPr lang="fa-IR" sz="2000" dirty="0" smtClean="0">
                <a:cs typeface="B Nazanin" pitchFamily="2" charset="-78"/>
              </a:rPr>
              <a:t>مي‌كنند، </a:t>
            </a:r>
            <a:r>
              <a:rPr lang="fa-IR" sz="2000" dirty="0">
                <a:cs typeface="B Nazanin" pitchFamily="2" charset="-78"/>
              </a:rPr>
              <a:t>ميتونند از قابليت برنامه شما بهره ببرند.</a:t>
            </a:r>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898391280"/>
      </p:ext>
    </p:extLst>
  </p:cSld>
  <p:clrMapOvr>
    <a:masterClrMapping/>
  </p:clrMapOvr>
  <mc:AlternateContent xmlns:mc="http://schemas.openxmlformats.org/markup-compatibility/2006" xmlns:p14="http://schemas.microsoft.com/office/powerpoint/2010/main">
    <mc:Choice Requires="p14">
      <p:transition spd="slow" p14:dur="3900" advClick="0">
        <p14:glitter pattern="hexagon"/>
      </p:transition>
    </mc:Choice>
    <mc:Fallback xmlns="">
      <p:transition spd="slow"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pPr algn="just" rtl="1"/>
            <a:r>
              <a:rPr lang="fa-IR" b="1" dirty="0">
                <a:cs typeface="B Nazanin" pitchFamily="2" charset="-78"/>
              </a:rPr>
              <a:t>نکاتی در طراحی رابط </a:t>
            </a:r>
            <a:r>
              <a:rPr lang="fa-IR" b="1" dirty="0" smtClean="0">
                <a:cs typeface="B Nazanin" pitchFamily="2" charset="-78"/>
              </a:rPr>
              <a:t>کاربر:</a:t>
            </a:r>
            <a:endParaRPr lang="en-US" dirty="0">
              <a:cs typeface="B Nazanin" pitchFamily="2" charset="-78"/>
            </a:endParaRPr>
          </a:p>
        </p:txBody>
      </p:sp>
      <p:sp>
        <p:nvSpPr>
          <p:cNvPr id="3" name="Content Placeholder 2"/>
          <p:cNvSpPr>
            <a:spLocks noGrp="1"/>
          </p:cNvSpPr>
          <p:nvPr>
            <p:ph idx="1"/>
          </p:nvPr>
        </p:nvSpPr>
        <p:spPr>
          <a:xfrm>
            <a:off x="228600" y="1295400"/>
            <a:ext cx="8686800" cy="5334000"/>
          </a:xfrm>
        </p:spPr>
        <p:txBody>
          <a:bodyPr>
            <a:noAutofit/>
          </a:bodyPr>
          <a:lstStyle/>
          <a:p>
            <a:pPr marL="109728" indent="0" algn="just" rtl="1">
              <a:lnSpc>
                <a:spcPct val="170000"/>
              </a:lnSpc>
              <a:buNone/>
            </a:pPr>
            <a:r>
              <a:rPr lang="fa-IR" sz="1800" b="1" dirty="0">
                <a:cs typeface="B Nazanin" pitchFamily="2" charset="-78"/>
              </a:rPr>
              <a:t>· براي هر عملي كه با </a:t>
            </a:r>
            <a:r>
              <a:rPr lang="fa-IR" sz="1800" b="1" dirty="0" smtClean="0">
                <a:cs typeface="B Nazanin" pitchFamily="2" charset="-78"/>
              </a:rPr>
              <a:t>موس قابل </a:t>
            </a:r>
            <a:r>
              <a:rPr lang="fa-IR" sz="1800" b="1" dirty="0">
                <a:cs typeface="B Nazanin" pitchFamily="2" charset="-78"/>
              </a:rPr>
              <a:t>اجرا </a:t>
            </a:r>
            <a:r>
              <a:rPr lang="fa-IR" sz="1800" b="1" dirty="0" smtClean="0">
                <a:cs typeface="B Nazanin" pitchFamily="2" charset="-78"/>
              </a:rPr>
              <a:t>هست، </a:t>
            </a:r>
            <a:r>
              <a:rPr lang="fa-IR" sz="1800" b="1" dirty="0">
                <a:cs typeface="B Nazanin" pitchFamily="2" charset="-78"/>
              </a:rPr>
              <a:t>معادل صفحه كليد هم در نظر بگيريد.</a:t>
            </a:r>
          </a:p>
          <a:p>
            <a:pPr marL="109728" indent="0" algn="just" rtl="1">
              <a:lnSpc>
                <a:spcPct val="170000"/>
              </a:lnSpc>
              <a:buNone/>
            </a:pPr>
            <a:r>
              <a:rPr lang="fa-IR" sz="1800" b="1" dirty="0">
                <a:cs typeface="B Nazanin" pitchFamily="2" charset="-78"/>
              </a:rPr>
              <a:t>· بارها شده </a:t>
            </a:r>
            <a:r>
              <a:rPr lang="fa-IR" sz="1800" b="1" dirty="0" smtClean="0">
                <a:cs typeface="B Nazanin" pitchFamily="2" charset="-78"/>
              </a:rPr>
              <a:t>موسم </a:t>
            </a:r>
            <a:r>
              <a:rPr lang="fa-IR" sz="1800" b="1" dirty="0">
                <a:cs typeface="B Nazanin" pitchFamily="2" charset="-78"/>
              </a:rPr>
              <a:t>خراب شده و برنامه‌اي هم كه باهاش كار داشتم به هيچ طريق با صفحه كليد راه نمي‌اومده. نتيجه اينكه برنامه نويس يا بهتره بگم طراح رابط كاربر برنامه رو مورد لعن و نفرين قرار دادم. البته اخيرا زرنگ شدم و يك </a:t>
            </a:r>
            <a:r>
              <a:rPr lang="fa-IR" sz="1800" b="1" dirty="0" smtClean="0">
                <a:cs typeface="B Nazanin" pitchFamily="2" charset="-78"/>
              </a:rPr>
              <a:t>موس </a:t>
            </a:r>
            <a:r>
              <a:rPr lang="fa-IR" sz="1800" b="1" dirty="0">
                <a:cs typeface="B Nazanin" pitchFamily="2" charset="-78"/>
              </a:rPr>
              <a:t>يدكي هم دارم.</a:t>
            </a:r>
          </a:p>
          <a:p>
            <a:pPr marL="109728" indent="0" algn="just" rtl="1">
              <a:lnSpc>
                <a:spcPct val="170000"/>
              </a:lnSpc>
              <a:buNone/>
            </a:pPr>
            <a:endParaRPr lang="fa-IR" sz="1800" b="1" dirty="0" smtClean="0">
              <a:cs typeface="B Nazanin" pitchFamily="2" charset="-78"/>
            </a:endParaRPr>
          </a:p>
          <a:p>
            <a:pPr marL="109728" indent="0" algn="just" rtl="1">
              <a:lnSpc>
                <a:spcPct val="170000"/>
              </a:lnSpc>
              <a:buNone/>
            </a:pPr>
            <a:r>
              <a:rPr lang="fa-IR" sz="2000" b="1" dirty="0" smtClean="0">
                <a:cs typeface="B Nazanin" pitchFamily="2" charset="-78"/>
              </a:rPr>
              <a:t>زيبايي، يكپارچگي </a:t>
            </a:r>
            <a:r>
              <a:rPr lang="fa-IR" sz="2000" b="1" dirty="0">
                <a:cs typeface="B Nazanin" pitchFamily="2" charset="-78"/>
              </a:rPr>
              <a:t>و </a:t>
            </a:r>
            <a:r>
              <a:rPr lang="fa-IR" sz="2000" b="1" dirty="0" smtClean="0">
                <a:cs typeface="B Nazanin" pitchFamily="2" charset="-78"/>
              </a:rPr>
              <a:t>خوانايي:</a:t>
            </a:r>
            <a:endParaRPr lang="fa-IR" sz="2000" b="1" dirty="0">
              <a:cs typeface="B Nazanin" pitchFamily="2" charset="-78"/>
            </a:endParaRPr>
          </a:p>
          <a:p>
            <a:pPr marL="109728" indent="0" algn="just" rtl="1">
              <a:lnSpc>
                <a:spcPct val="170000"/>
              </a:lnSpc>
              <a:buNone/>
            </a:pPr>
            <a:r>
              <a:rPr lang="fa-IR" sz="1800" b="1" dirty="0">
                <a:cs typeface="B Nazanin" pitchFamily="2" charset="-78"/>
              </a:rPr>
              <a:t>برخي از كاربران بينايي ضعيفي دارند كه بايد در زمان طراحي رابط كاربر مشكلات آنان را در نظر داشته باشيد. همچنبن بطور متوسط نيمي از كاربران به زيبايي برنامه بيش از كارآيي برنامه اهميت مي‌دهند و نكته جالب اينكه عده‌ معدودي از كاربران با ديدن برنامه شما سعي مي‌كنند تا شخصيتي از شما در ذهن خود مجسم كنند. پس زيبايي را هم نبايد فراموش كرد.</a:t>
            </a:r>
          </a:p>
          <a:p>
            <a:pPr marL="109728" indent="0" algn="just" rtl="1">
              <a:lnSpc>
                <a:spcPct val="170000"/>
              </a:lnSpc>
              <a:buNone/>
            </a:pPr>
            <a:r>
              <a:rPr lang="fa-IR" sz="1800" b="1" dirty="0" smtClean="0">
                <a:cs typeface="B Nazanin" pitchFamily="2" charset="-78"/>
              </a:rPr>
              <a:t>اقلامي </a:t>
            </a:r>
            <a:r>
              <a:rPr lang="fa-IR" sz="1800" b="1" dirty="0">
                <a:cs typeface="B Nazanin" pitchFamily="2" charset="-78"/>
              </a:rPr>
              <a:t>كه در عملكرد مشابه هستند بايد يكسان ديده شوند.</a:t>
            </a:r>
            <a:endParaRPr lang="fa-IR" sz="1800" dirty="0">
              <a:cs typeface="B Nazanin" pitchFamily="2" charset="-78"/>
            </a:endParaRPr>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441428196"/>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just" rtl="1"/>
            <a:r>
              <a:rPr lang="fa-IR" b="1" dirty="0">
                <a:cs typeface="B Nazanin" pitchFamily="2" charset="-78"/>
              </a:rPr>
              <a:t>نکاتی در طراحی رابط </a:t>
            </a:r>
            <a:r>
              <a:rPr lang="fa-IR" b="1" dirty="0" smtClean="0">
                <a:cs typeface="B Nazanin" pitchFamily="2" charset="-78"/>
              </a:rPr>
              <a:t>کاربر:</a:t>
            </a:r>
            <a:endParaRPr lang="en-US" dirty="0">
              <a:cs typeface="B Nazanin" pitchFamily="2" charset="-78"/>
            </a:endParaRPr>
          </a:p>
        </p:txBody>
      </p:sp>
      <p:sp>
        <p:nvSpPr>
          <p:cNvPr id="3" name="Content Placeholder 2"/>
          <p:cNvSpPr>
            <a:spLocks noGrp="1"/>
          </p:cNvSpPr>
          <p:nvPr>
            <p:ph idx="1"/>
          </p:nvPr>
        </p:nvSpPr>
        <p:spPr>
          <a:xfrm>
            <a:off x="228600" y="1384300"/>
            <a:ext cx="8686800" cy="5486400"/>
          </a:xfrm>
        </p:spPr>
        <p:txBody>
          <a:bodyPr>
            <a:noAutofit/>
          </a:bodyPr>
          <a:lstStyle/>
          <a:p>
            <a:pPr marL="109728" indent="0" algn="just" rtl="1">
              <a:lnSpc>
                <a:spcPct val="170000"/>
              </a:lnSpc>
              <a:buNone/>
            </a:pPr>
            <a:r>
              <a:rPr lang="fa-IR" sz="1800" b="1" dirty="0">
                <a:cs typeface="B Nazanin" pitchFamily="2" charset="-78"/>
              </a:rPr>
              <a:t>· مفاهيم مشابه با ظاهري متفاوت حاصلي جز گيج كردن كاربر ندارد. به عنوان نمونه اگر در تمام پنجره‌ها كليدهاي تاييد و انصراف وجود </a:t>
            </a:r>
            <a:r>
              <a:rPr lang="fa-IR" sz="1800" b="1" dirty="0" smtClean="0">
                <a:cs typeface="B Nazanin" pitchFamily="2" charset="-78"/>
              </a:rPr>
              <a:t>داره، </a:t>
            </a:r>
            <a:r>
              <a:rPr lang="fa-IR" sz="1800" b="1" dirty="0">
                <a:cs typeface="B Nazanin" pitchFamily="2" charset="-78"/>
              </a:rPr>
              <a:t>اندازه و محل قرار گيري آنها بر روي هر پنجره بايد مشابه پنجره ديگه باشه. علاوه بر اين بايد عناوين هم مشابه </a:t>
            </a:r>
            <a:r>
              <a:rPr lang="fa-IR" sz="1800" b="1" dirty="0" smtClean="0">
                <a:cs typeface="B Nazanin" pitchFamily="2" charset="-78"/>
              </a:rPr>
              <a:t>باشه، </a:t>
            </a:r>
            <a:r>
              <a:rPr lang="fa-IR" sz="1800" b="1" dirty="0">
                <a:cs typeface="B Nazanin" pitchFamily="2" charset="-78"/>
              </a:rPr>
              <a:t>نه اينكه يكجا از عناين "قبول" و "لغو" استفاده كنيم و در جاي ديگه از "تاييد" و "انصراف".</a:t>
            </a:r>
          </a:p>
          <a:p>
            <a:pPr marL="109728" indent="0" algn="just" rtl="1">
              <a:lnSpc>
                <a:spcPct val="170000"/>
              </a:lnSpc>
              <a:buNone/>
            </a:pPr>
            <a:endParaRPr lang="fa-IR" sz="1800" b="1" dirty="0">
              <a:cs typeface="B Nazanin" pitchFamily="2" charset="-78"/>
            </a:endParaRPr>
          </a:p>
          <a:p>
            <a:pPr marL="109728" indent="0" algn="just" rtl="1">
              <a:lnSpc>
                <a:spcPct val="170000"/>
              </a:lnSpc>
              <a:buNone/>
            </a:pPr>
            <a:r>
              <a:rPr lang="fa-IR" sz="1800" b="1" dirty="0">
                <a:cs typeface="B Nazanin" pitchFamily="2" charset="-78"/>
              </a:rPr>
              <a:t>· فاصله بين اقلام را يکدست و مناسب انتخاب کنيد.</a:t>
            </a:r>
          </a:p>
          <a:p>
            <a:pPr marL="109728" indent="0" algn="just" rtl="1">
              <a:lnSpc>
                <a:spcPct val="170000"/>
              </a:lnSpc>
              <a:buNone/>
            </a:pPr>
            <a:r>
              <a:rPr lang="fa-IR" sz="1800" b="1" dirty="0">
                <a:cs typeface="B Nazanin" pitchFamily="2" charset="-78"/>
              </a:rPr>
              <a:t>· تو در تويي اقلام باعث ناخوانايي آنها مي‌شود. فراموش نكنيد كه بعضي از كاربران داراي مشكلات بينايي هستند و ممكن است نتوانند اقلام نزديك به هم را از هم تفكيك كنند. همچنين اولين چيزي که در پيش چشم يک فرد حساس به ترتيب ظاهر مي‌شود </a:t>
            </a:r>
            <a:r>
              <a:rPr lang="fa-IR" sz="1800" b="1" dirty="0" smtClean="0">
                <a:cs typeface="B Nazanin" pitchFamily="2" charset="-78"/>
              </a:rPr>
              <a:t>فاصله‌هاست،‌ </a:t>
            </a:r>
            <a:r>
              <a:rPr lang="fa-IR" sz="1800" b="1" dirty="0">
                <a:cs typeface="B Nazanin" pitchFamily="2" charset="-78"/>
              </a:rPr>
              <a:t>حتي اگر تنها يك نقطه تفاوت فاصله وجود داشته باشد</a:t>
            </a:r>
            <a:r>
              <a:rPr lang="fa-IR" sz="1800" b="1" dirty="0" smtClean="0">
                <a:cs typeface="B Nazanin" pitchFamily="2" charset="-78"/>
              </a:rPr>
              <a:t>.</a:t>
            </a:r>
            <a:endParaRPr lang="fa-IR" sz="1800" b="1" dirty="0">
              <a:cs typeface="B Nazanin" pitchFamily="2" charset="-78"/>
            </a:endParaRPr>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529475697"/>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772015"/>
            <a:ext cx="6915150" cy="588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527590576"/>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pPr algn="just" rtl="1"/>
            <a:r>
              <a:rPr lang="fa-IR" b="1" dirty="0">
                <a:cs typeface="B Nazanin" pitchFamily="2" charset="-78"/>
              </a:rPr>
              <a:t>نکاتی در طراحی رابط </a:t>
            </a:r>
            <a:r>
              <a:rPr lang="fa-IR" b="1" dirty="0" smtClean="0">
                <a:cs typeface="B Nazanin" pitchFamily="2" charset="-78"/>
              </a:rPr>
              <a:t>کاربر:</a:t>
            </a:r>
            <a:endParaRPr lang="en-US" dirty="0">
              <a:cs typeface="B Nazanin" pitchFamily="2" charset="-78"/>
            </a:endParaRPr>
          </a:p>
        </p:txBody>
      </p:sp>
      <p:sp>
        <p:nvSpPr>
          <p:cNvPr id="3" name="Content Placeholder 2"/>
          <p:cNvSpPr>
            <a:spLocks noGrp="1"/>
          </p:cNvSpPr>
          <p:nvPr>
            <p:ph idx="1"/>
          </p:nvPr>
        </p:nvSpPr>
        <p:spPr>
          <a:xfrm>
            <a:off x="457200" y="1600200"/>
            <a:ext cx="8458200" cy="5257800"/>
          </a:xfrm>
        </p:spPr>
        <p:txBody>
          <a:bodyPr>
            <a:noAutofit/>
          </a:bodyPr>
          <a:lstStyle/>
          <a:p>
            <a:pPr marL="109728" indent="0" algn="just" rtl="1">
              <a:lnSpc>
                <a:spcPct val="170000"/>
              </a:lnSpc>
              <a:buNone/>
            </a:pPr>
            <a:r>
              <a:rPr lang="fa-IR" sz="1800" b="1" dirty="0">
                <a:cs typeface="B Nazanin" pitchFamily="2" charset="-78"/>
              </a:rPr>
              <a:t>· براي اقلامي كه درون يك ظرف (</a:t>
            </a:r>
            <a:r>
              <a:rPr lang="en-US" sz="1800" b="1" dirty="0" smtClean="0">
                <a:cs typeface="B Nazanin" pitchFamily="2" charset="-78"/>
              </a:rPr>
              <a:t>Container</a:t>
            </a:r>
            <a:r>
              <a:rPr lang="fa-IR" sz="1800" b="1" dirty="0" smtClean="0">
                <a:cs typeface="B Nazanin" pitchFamily="2" charset="-78"/>
              </a:rPr>
              <a:t>) قرار مي‌گيرند، با </a:t>
            </a:r>
            <a:r>
              <a:rPr lang="fa-IR" sz="1800" b="1" dirty="0">
                <a:cs typeface="B Nazanin" pitchFamily="2" charset="-78"/>
              </a:rPr>
              <a:t>ديواره‌ي ظرف حاشيه‌اي مناسب در نظر </a:t>
            </a:r>
            <a:r>
              <a:rPr lang="fa-IR" sz="1800" b="1" dirty="0" smtClean="0">
                <a:cs typeface="B Nazanin" pitchFamily="2" charset="-78"/>
              </a:rPr>
              <a:t>بگيرد. اين </a:t>
            </a:r>
            <a:r>
              <a:rPr lang="fa-IR" sz="1800" b="1" dirty="0">
                <a:cs typeface="B Nazanin" pitchFamily="2" charset="-78"/>
              </a:rPr>
              <a:t>حاشيه باعث خواناتر شدن اقلام و همچنين زيباتر شدن محتوي مي‌شود.</a:t>
            </a:r>
          </a:p>
          <a:p>
            <a:pPr marL="109728" indent="0" algn="just" rtl="1">
              <a:lnSpc>
                <a:spcPct val="170000"/>
              </a:lnSpc>
              <a:buNone/>
            </a:pPr>
            <a:r>
              <a:rPr lang="fa-IR" sz="1800" b="1" dirty="0">
                <a:cs typeface="B Nazanin" pitchFamily="2" charset="-78"/>
              </a:rPr>
              <a:t>· قلم نمايش را مناسب و يكسان انتخاب كنيد</a:t>
            </a:r>
            <a:r>
              <a:rPr lang="fa-IR" sz="1800" b="1" dirty="0" smtClean="0">
                <a:cs typeface="B Nazanin" pitchFamily="2" charset="-78"/>
              </a:rPr>
              <a:t>.</a:t>
            </a:r>
          </a:p>
          <a:p>
            <a:pPr marL="109728" indent="0" algn="just" rtl="1">
              <a:lnSpc>
                <a:spcPct val="170000"/>
              </a:lnSpc>
              <a:buNone/>
            </a:pPr>
            <a:r>
              <a:rPr lang="fa-IR" sz="1800" b="1" dirty="0">
                <a:cs typeface="B Nazanin" pitchFamily="2" charset="-78"/>
              </a:rPr>
              <a:t>- مشكلات بينايي برخي كاربران ايجاب مي‌كند كه قلم نمايش (</a:t>
            </a:r>
            <a:r>
              <a:rPr lang="en-US" sz="1800" b="1" dirty="0" smtClean="0">
                <a:cs typeface="B Nazanin" pitchFamily="2" charset="-78"/>
              </a:rPr>
              <a:t>Font</a:t>
            </a:r>
            <a:r>
              <a:rPr lang="fa-IR" sz="1800" b="1" dirty="0" smtClean="0">
                <a:cs typeface="B Nazanin" pitchFamily="2" charset="-78"/>
              </a:rPr>
              <a:t>) را </a:t>
            </a:r>
            <a:r>
              <a:rPr lang="fa-IR" sz="1800" b="1" dirty="0">
                <a:cs typeface="B Nazanin" pitchFamily="2" charset="-78"/>
              </a:rPr>
              <a:t>تا حد معقول بزرگ و خوانا انتخاب كنيد. همچنين سعي كنيد انتخاب خود را در همه جا يكسان نگهداريد. استفاده از قلمهاي متفاوت براي يك منظور مثل اين است كه نامه‌اي را با تركيبي از </a:t>
            </a:r>
            <a:r>
              <a:rPr lang="fa-IR" sz="1800" b="1" dirty="0" smtClean="0">
                <a:cs typeface="B Nazanin" pitchFamily="2" charset="-78"/>
              </a:rPr>
              <a:t>مداد، خودكار، </a:t>
            </a:r>
            <a:r>
              <a:rPr lang="fa-IR" sz="1800" b="1" dirty="0">
                <a:cs typeface="B Nazanin" pitchFamily="2" charset="-78"/>
              </a:rPr>
              <a:t>خودنويس و ماژيك بنويسيد.</a:t>
            </a:r>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773280959"/>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b="1" dirty="0">
                <a:cs typeface="B Nazanin" pitchFamily="2" charset="-78"/>
              </a:rPr>
              <a:t>رنگ های فرعی یا ثانویه:</a:t>
            </a:r>
            <a:endParaRPr lang="en-US" dirty="0">
              <a:cs typeface="B Nazanin"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242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249424"/>
            <a:ext cx="8458200" cy="4325112"/>
          </a:xfrm>
        </p:spPr>
        <p:txBody>
          <a:bodyPr/>
          <a:lstStyle/>
          <a:p>
            <a:pPr marL="109728" indent="0" algn="just" rtl="1">
              <a:buNone/>
            </a:pPr>
            <a:r>
              <a:rPr lang="fa-IR" dirty="0">
                <a:cs typeface="B Nazanin" pitchFamily="2" charset="-78"/>
              </a:rPr>
              <a:t>سبز، نارنجی و بنفش رنگ هایی هستند که از ترکیب رنگ های اصلی با یکدیگر حاصل می شوند. محل قرار گیری هر رنگ ثانویه در دایره رنگ، بین دو رنگ اصلی تشکیل دهنده اش است.</a:t>
            </a:r>
            <a:endParaRPr lang="en-US" dirty="0">
              <a:cs typeface="B Nazanin" pitchFamily="2" charset="-78"/>
            </a:endParaRPr>
          </a:p>
        </p:txBody>
      </p:sp>
      <p:sp>
        <p:nvSpPr>
          <p:cNvPr id="5" name="Footer Placeholder 4"/>
          <p:cNvSpPr>
            <a:spLocks noGrp="1"/>
          </p:cNvSpPr>
          <p:nvPr>
            <p:ph type="ftr" sz="quarter" idx="11"/>
          </p:nvPr>
        </p:nvSpPr>
        <p:spPr/>
        <p:txBody>
          <a:bodyPr/>
          <a:lstStyle/>
          <a:p>
            <a:r>
              <a:rPr lang="en-US" dirty="0" err="1" smtClean="0"/>
              <a:t>Jozvebama</a:t>
            </a:r>
            <a:endParaRPr lang="en-US" dirty="0"/>
          </a:p>
        </p:txBody>
      </p:sp>
    </p:spTree>
    <p:extLst>
      <p:ext uri="{BB962C8B-B14F-4D97-AF65-F5344CB8AC3E}">
        <p14:creationId xmlns:p14="http://schemas.microsoft.com/office/powerpoint/2010/main" val="1512542441"/>
      </p:ext>
    </p:extLst>
  </p:cSld>
  <p:clrMapOvr>
    <a:masterClrMapping/>
  </p:clrMapOvr>
  <p:transition spd="slow" advClick="0">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581602"/>
            <a:ext cx="8394700" cy="608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826095571"/>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971800"/>
            <a:ext cx="4953000" cy="1066800"/>
          </a:xfrm>
        </p:spPr>
        <p:txBody>
          <a:bodyPr>
            <a:noAutofit/>
          </a:bodyPr>
          <a:lstStyle/>
          <a:p>
            <a:pPr algn="ctr" rtl="1"/>
            <a:r>
              <a:rPr lang="fa-IR" sz="19900" b="1" dirty="0" smtClean="0">
                <a:cs typeface="B Nazanin" pitchFamily="2" charset="-78"/>
              </a:rPr>
              <a:t>پایان</a:t>
            </a:r>
            <a:endParaRPr lang="en-US" sz="19900" dirty="0">
              <a:cs typeface="B Nazanin" pitchFamily="2" charset="-78"/>
            </a:endParaRPr>
          </a:p>
        </p:txBody>
      </p:sp>
      <p:sp>
        <p:nvSpPr>
          <p:cNvPr id="3" name="Footer Placeholder 2"/>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715505513"/>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b="1" dirty="0">
                <a:cs typeface="B Nazanin" pitchFamily="2" charset="-78"/>
              </a:rPr>
              <a:t>رنگ های ترکیبی:</a:t>
            </a:r>
            <a:endParaRPr lang="en-US" dirty="0">
              <a:cs typeface="B Nazanin" pitchFamily="2" charset="-78"/>
            </a:endParaRPr>
          </a:p>
        </p:txBody>
      </p:sp>
      <p:sp>
        <p:nvSpPr>
          <p:cNvPr id="3" name="Content Placeholder 2"/>
          <p:cNvSpPr>
            <a:spLocks noGrp="1"/>
          </p:cNvSpPr>
          <p:nvPr>
            <p:ph idx="1"/>
          </p:nvPr>
        </p:nvSpPr>
        <p:spPr>
          <a:xfrm>
            <a:off x="457200" y="2249424"/>
            <a:ext cx="8458200" cy="4325112"/>
          </a:xfrm>
        </p:spPr>
        <p:txBody>
          <a:bodyPr/>
          <a:lstStyle/>
          <a:p>
            <a:pPr marL="109728" indent="0" algn="just" rtl="1">
              <a:buNone/>
            </a:pPr>
            <a:r>
              <a:rPr lang="fa-IR" dirty="0">
                <a:cs typeface="B Nazanin" pitchFamily="2" charset="-78"/>
              </a:rPr>
              <a:t>زرد- نارنجی، قرمز نارنجی، قرمز- بنفش، آبی - بنفش، آبی- سبز و زرد - سبز، این رنگ ها از ترکیب یک رنگ اصلی با یک رنگ فرعی به وجود می آیند و در اینجا هم، در میان دو </a:t>
            </a:r>
            <a:r>
              <a:rPr lang="fa-IR" dirty="0" smtClean="0">
                <a:cs typeface="B Nazanin" pitchFamily="2" charset="-78"/>
              </a:rPr>
              <a:t>رنگ</a:t>
            </a:r>
            <a:endParaRPr lang="en-US" dirty="0" smtClean="0">
              <a:cs typeface="B Nazanin" pitchFamily="2" charset="-78"/>
            </a:endParaRPr>
          </a:p>
          <a:p>
            <a:pPr marL="109728" indent="0" algn="just" rtl="1">
              <a:buNone/>
            </a:pPr>
            <a:r>
              <a:rPr lang="fa-IR" dirty="0" smtClean="0">
                <a:cs typeface="B Nazanin" pitchFamily="2" charset="-78"/>
              </a:rPr>
              <a:t>تشکیل </a:t>
            </a:r>
            <a:r>
              <a:rPr lang="fa-IR" dirty="0">
                <a:cs typeface="B Nazanin" pitchFamily="2" charset="-78"/>
              </a:rPr>
              <a:t>دهنده خود قرار می گیرند.</a:t>
            </a:r>
            <a:endParaRPr lang="en-US" dirty="0">
              <a:cs typeface="B Nazanin" pitchFamily="2" charset="-7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3276600"/>
            <a:ext cx="3362325" cy="342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836894680"/>
      </p:ext>
    </p:extLst>
  </p:cSld>
  <p:clrMapOvr>
    <a:masterClrMapping/>
  </p:clrMapOvr>
  <p:transition spd="slow" advClick="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just" rtl="1"/>
            <a:r>
              <a:rPr lang="fa-IR" b="1" dirty="0">
                <a:cs typeface="B Nazanin" pitchFamily="2" charset="-78"/>
              </a:rPr>
              <a:t>تأثیرات روانی رنگ </a:t>
            </a:r>
            <a:r>
              <a:rPr lang="fa-IR" b="1" dirty="0" smtClean="0">
                <a:cs typeface="B Nazanin" pitchFamily="2" charset="-78"/>
              </a:rPr>
              <a:t>ها</a:t>
            </a:r>
            <a:r>
              <a:rPr lang="fa-IR" b="1" dirty="0">
                <a:cs typeface="B Nazanin" pitchFamily="2" charset="-78"/>
              </a:rPr>
              <a:t>:</a:t>
            </a:r>
            <a:endParaRPr lang="en-US" dirty="0">
              <a:cs typeface="B Nazanin" pitchFamily="2" charset="-78"/>
            </a:endParaRPr>
          </a:p>
        </p:txBody>
      </p:sp>
      <p:sp>
        <p:nvSpPr>
          <p:cNvPr id="3" name="Content Placeholder 2"/>
          <p:cNvSpPr>
            <a:spLocks noGrp="1"/>
          </p:cNvSpPr>
          <p:nvPr>
            <p:ph idx="1"/>
          </p:nvPr>
        </p:nvSpPr>
        <p:spPr>
          <a:xfrm>
            <a:off x="152400" y="1219200"/>
            <a:ext cx="8763000" cy="5486400"/>
          </a:xfrm>
        </p:spPr>
        <p:txBody>
          <a:bodyPr>
            <a:normAutofit fontScale="92500"/>
          </a:bodyPr>
          <a:lstStyle/>
          <a:p>
            <a:pPr marL="109728" indent="0" algn="just" rtl="1">
              <a:buNone/>
            </a:pPr>
            <a:r>
              <a:rPr lang="fa-IR" dirty="0">
                <a:cs typeface="B Nazanin" pitchFamily="2" charset="-78"/>
              </a:rPr>
              <a:t>همه ما می دانیم، انسان موجودی است كه به سرعت و به شدت تحت تأثیر فر آیندهای محیطی قرار می گیرد و در تحت همین تأثیر شكل جدیدی از رفتار را از خود بروز می دهد. اثر روانی بعضی از رنگ ها به صورت زیر است:</a:t>
            </a:r>
          </a:p>
          <a:p>
            <a:pPr marL="109728" indent="0" algn="just" rtl="1">
              <a:buNone/>
            </a:pPr>
            <a:endParaRPr lang="fa-IR" dirty="0">
              <a:cs typeface="B Nazanin" pitchFamily="2" charset="-78"/>
            </a:endParaRPr>
          </a:p>
          <a:p>
            <a:pPr marL="109728" indent="0" algn="just" rtl="1">
              <a:buNone/>
            </a:pPr>
            <a:r>
              <a:rPr lang="fa-IR" dirty="0">
                <a:cs typeface="B Nazanin" pitchFamily="2" charset="-78"/>
              </a:rPr>
              <a:t>زرد : زرد رنگی است با توان پرتو افكنی زیاد، كه بیشتر پرتوهای دریافتی را بازتاب می كند.</a:t>
            </a:r>
          </a:p>
          <a:p>
            <a:pPr marL="109728" indent="0" algn="just" rtl="1">
              <a:buNone/>
            </a:pPr>
            <a:r>
              <a:rPr lang="fa-IR" dirty="0" smtClean="0">
                <a:cs typeface="B Nazanin" pitchFamily="2" charset="-78"/>
              </a:rPr>
              <a:t>زرد</a:t>
            </a:r>
            <a:r>
              <a:rPr lang="en-US" dirty="0" smtClean="0">
                <a:cs typeface="B Nazanin" pitchFamily="2" charset="-78"/>
              </a:rPr>
              <a:t> </a:t>
            </a:r>
            <a:r>
              <a:rPr lang="fa-IR" dirty="0" smtClean="0">
                <a:cs typeface="B Nazanin" pitchFamily="2" charset="-78"/>
              </a:rPr>
              <a:t>رنگی </a:t>
            </a:r>
            <a:r>
              <a:rPr lang="fa-IR" dirty="0">
                <a:cs typeface="B Nazanin" pitchFamily="2" charset="-78"/>
              </a:rPr>
              <a:t>كه ژرفا و عمق ندارد. بُرد آن نسبت به رنگهای دیگر زیادتر است و از بسیاری از ویژگی های سفید برخوردار است. رنگ ترش است و نمودار ترشی های متفاوت. صدای زیر ویولن « زرد » است. آواز بلبل و قناری زرد است. رنگ زرد وقتی یكدست باشد، شادی آفرین و هنگامی كه با تغییرات زمینه های رنگی همراه باشد ایجاد هیجان و ناراحتی تا حد اضطراب می كند. زرد رنگ بی خوابی، بیداری، بیماری، نا امیدی، هیجان، اضطراب و تلاطم فكری است. همچنین رنگ آغاز بهار، رسیدگی كشت، نمودار نیروی فزون نهفته در دانه است.</a:t>
            </a:r>
            <a:endParaRPr lang="en-US" dirty="0">
              <a:cs typeface="B Nazanin" pitchFamily="2" charset="-78"/>
            </a:endParaRPr>
          </a:p>
        </p:txBody>
      </p:sp>
      <p:sp>
        <p:nvSpPr>
          <p:cNvPr id="4" name="Smiley Face 3"/>
          <p:cNvSpPr/>
          <p:nvPr/>
        </p:nvSpPr>
        <p:spPr>
          <a:xfrm>
            <a:off x="8382000" y="2514600"/>
            <a:ext cx="381000" cy="381000"/>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760874261"/>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just" rtl="1"/>
            <a:r>
              <a:rPr lang="fa-IR" b="1" dirty="0">
                <a:cs typeface="B Nazanin" pitchFamily="2" charset="-78"/>
              </a:rPr>
              <a:t>تأثیرات روانی رنگ </a:t>
            </a:r>
            <a:r>
              <a:rPr lang="fa-IR" b="1" dirty="0" smtClean="0">
                <a:cs typeface="B Nazanin" pitchFamily="2" charset="-78"/>
              </a:rPr>
              <a:t>ها</a:t>
            </a:r>
            <a:r>
              <a:rPr lang="fa-IR" b="1" dirty="0">
                <a:cs typeface="B Nazanin" pitchFamily="2" charset="-78"/>
              </a:rPr>
              <a:t>:</a:t>
            </a:r>
            <a:endParaRPr lang="en-US" dirty="0">
              <a:cs typeface="B Nazanin" pitchFamily="2" charset="-78"/>
            </a:endParaRPr>
          </a:p>
        </p:txBody>
      </p:sp>
      <p:sp>
        <p:nvSpPr>
          <p:cNvPr id="3" name="Content Placeholder 2"/>
          <p:cNvSpPr>
            <a:spLocks noGrp="1"/>
          </p:cNvSpPr>
          <p:nvPr>
            <p:ph idx="1"/>
          </p:nvPr>
        </p:nvSpPr>
        <p:spPr>
          <a:xfrm>
            <a:off x="228600" y="1295400"/>
            <a:ext cx="8686800" cy="5410200"/>
          </a:xfrm>
        </p:spPr>
        <p:txBody>
          <a:bodyPr>
            <a:normAutofit fontScale="92500"/>
          </a:bodyPr>
          <a:lstStyle/>
          <a:p>
            <a:pPr marL="109728" indent="0" algn="just" rtl="1">
              <a:buNone/>
            </a:pPr>
            <a:r>
              <a:rPr lang="fa-IR" dirty="0">
                <a:cs typeface="B Nazanin" pitchFamily="2" charset="-78"/>
              </a:rPr>
              <a:t>رنگی است مادی و زمینی كه هرگز نمودار ژرفا نیست. رنگی است با موضوع عمودی و بنابراین با خط عمودی هم سنگ می شود. رنگ زرد رنگ جوانی، نشان روشنی و نور و نشان دانش و معرفت است. در بعضی اوقات رنگ زرد به عنوان القاء كننده تنفر مطرح می شود، این حالت زمانی مورد قبول است كه پس زمینه ی آن مشكی باشد زیرا تضاد این دو رنگ بسیار شدید است و در هیچ شرایطی با هم هماهنگی ندارند. در صورتی كه همین رنگ در پس زمینه ی سبز زندگی و امید را به نمایش می گذارد.</a:t>
            </a:r>
          </a:p>
          <a:p>
            <a:pPr marL="109728" indent="0" algn="just" rtl="1">
              <a:buNone/>
            </a:pPr>
            <a:endParaRPr lang="fa-IR" dirty="0">
              <a:cs typeface="B Nazanin" pitchFamily="2" charset="-78"/>
            </a:endParaRPr>
          </a:p>
          <a:p>
            <a:pPr marL="109728" indent="0" algn="just" rtl="1">
              <a:buNone/>
            </a:pPr>
            <a:r>
              <a:rPr lang="fa-IR" dirty="0">
                <a:cs typeface="B Nazanin" pitchFamily="2" charset="-78"/>
              </a:rPr>
              <a:t>آبی : آبی، رنگی است آرام و درونگرا. بیننده را به سوی خود می كشد و در درون آرامش خود، نرم می سازد و به خواب می برد. چشم را به خود متوجه می كند. رنگ آبی موافق با وضعیت خط افق است. آبی، رنگی است الهی و آسمانی. رنگی است مطیع، سر به راه و سازشكار. آبی رنگ زمستان و سرمای آن است. آبی رنگ خلاقیت است. آرامش و سكونی كه از آن به ما می رسد نتیجه رشد مقتدر و طبیعی آن است</a:t>
            </a:r>
            <a:r>
              <a:rPr lang="fa-IR" dirty="0" smtClean="0">
                <a:cs typeface="B Nazanin" pitchFamily="2" charset="-78"/>
              </a:rPr>
              <a:t>.</a:t>
            </a:r>
            <a:endParaRPr lang="en-US" dirty="0">
              <a:cs typeface="B Nazanin" pitchFamily="2" charset="-78"/>
            </a:endParaRPr>
          </a:p>
        </p:txBody>
      </p:sp>
      <p:sp>
        <p:nvSpPr>
          <p:cNvPr id="4" name="Smiley Face 3"/>
          <p:cNvSpPr/>
          <p:nvPr/>
        </p:nvSpPr>
        <p:spPr>
          <a:xfrm>
            <a:off x="8382000" y="4191000"/>
            <a:ext cx="381000" cy="381000"/>
          </a:xfrm>
          <a:prstGeom prst="smileyFac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737004533"/>
      </p:ext>
    </p:extLst>
  </p:cSld>
  <p:clrMapOvr>
    <a:masterClrMapping/>
  </p:clrMapOvr>
  <p:transition spd="slow" advClick="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just" rtl="1"/>
            <a:r>
              <a:rPr lang="fa-IR" b="1" dirty="0">
                <a:cs typeface="B Nazanin" pitchFamily="2" charset="-78"/>
              </a:rPr>
              <a:t>تأثیرات روانی رنگ </a:t>
            </a:r>
            <a:r>
              <a:rPr lang="fa-IR" b="1" dirty="0" smtClean="0">
                <a:cs typeface="B Nazanin" pitchFamily="2" charset="-78"/>
              </a:rPr>
              <a:t>ها</a:t>
            </a:r>
            <a:r>
              <a:rPr lang="fa-IR" b="1" dirty="0">
                <a:cs typeface="B Nazanin" pitchFamily="2" charset="-78"/>
              </a:rPr>
              <a:t>:</a:t>
            </a:r>
            <a:endParaRPr lang="en-US" dirty="0">
              <a:cs typeface="B Nazanin" pitchFamily="2" charset="-78"/>
            </a:endParaRPr>
          </a:p>
        </p:txBody>
      </p:sp>
      <p:sp>
        <p:nvSpPr>
          <p:cNvPr id="3" name="Content Placeholder 2"/>
          <p:cNvSpPr>
            <a:spLocks noGrp="1"/>
          </p:cNvSpPr>
          <p:nvPr>
            <p:ph idx="1"/>
          </p:nvPr>
        </p:nvSpPr>
        <p:spPr>
          <a:xfrm>
            <a:off x="228600" y="1447800"/>
            <a:ext cx="8686800" cy="5257800"/>
          </a:xfrm>
        </p:spPr>
        <p:txBody>
          <a:bodyPr>
            <a:normAutofit/>
          </a:bodyPr>
          <a:lstStyle/>
          <a:p>
            <a:pPr marL="109728" indent="0" algn="just" rtl="1">
              <a:buNone/>
            </a:pPr>
            <a:r>
              <a:rPr lang="fa-IR" dirty="0" smtClean="0">
                <a:cs typeface="B Nazanin" pitchFamily="2" charset="-78"/>
              </a:rPr>
              <a:t>در </a:t>
            </a:r>
            <a:r>
              <a:rPr lang="fa-IR" dirty="0">
                <a:cs typeface="B Nazanin" pitchFamily="2" charset="-78"/>
              </a:rPr>
              <a:t>استفاده از رنگ آبی بیننده همیشه منتظر یك نو آوری و كار جدید است. زلالی، پاكی و خلوص را می توان توسط رنگ آبی بوجود آورد. طعم آبی، بی طعمی و كمی متمایل به شیرینی است. رنگ آبی همیشه سایه دار است و همواره میل دارد در تاریكی خود نمایی كند. همیشه نامحسوس است و در عین حال هوای شفافی را می نمایاند. آبی با روان آدمی پیوند می خورد و تا اعماق و انتهای روح نفوذ می كند. آبی معنی ایمان می دهد. سمبل جاوید است</a:t>
            </a:r>
            <a:r>
              <a:rPr lang="fa-IR" dirty="0" smtClean="0">
                <a:cs typeface="B Nazanin" pitchFamily="2" charset="-78"/>
              </a:rPr>
              <a:t>.</a:t>
            </a:r>
          </a:p>
          <a:p>
            <a:pPr marL="109728" indent="0" algn="just" rtl="1">
              <a:buNone/>
            </a:pPr>
            <a:endParaRPr lang="fa-IR" dirty="0" smtClean="0">
              <a:cs typeface="B Nazanin" pitchFamily="2" charset="-78"/>
            </a:endParaRPr>
          </a:p>
          <a:p>
            <a:pPr marL="109728" indent="0" algn="just" rtl="1">
              <a:buNone/>
            </a:pPr>
            <a:r>
              <a:rPr lang="fa-IR" dirty="0">
                <a:cs typeface="B Nazanin" pitchFamily="2" charset="-78"/>
              </a:rPr>
              <a:t>قرمز : قرمز، رنگی گرم و دارای نیروهای برون گراست. رنگِ توان و فعالیت بسیار زیاد و رنگ مقوی قلب است. طعم آن شیرین است. قرمز رنگ حق، حقیقت، پیكار و بلاخره شهادت است. قرمز پایان تابستان و آغاز پاییز </a:t>
            </a:r>
            <a:r>
              <a:rPr lang="fa-IR" dirty="0" smtClean="0">
                <a:cs typeface="B Nazanin" pitchFamily="2" charset="-78"/>
              </a:rPr>
              <a:t>است.</a:t>
            </a:r>
            <a:endParaRPr lang="en-US" dirty="0">
              <a:cs typeface="B Nazanin" pitchFamily="2" charset="-78"/>
            </a:endParaRPr>
          </a:p>
        </p:txBody>
      </p:sp>
      <p:sp>
        <p:nvSpPr>
          <p:cNvPr id="4" name="Smiley Face 3"/>
          <p:cNvSpPr/>
          <p:nvPr/>
        </p:nvSpPr>
        <p:spPr>
          <a:xfrm>
            <a:off x="8382000" y="4191000"/>
            <a:ext cx="381000" cy="381000"/>
          </a:xfrm>
          <a:prstGeom prst="smileyFac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962007963"/>
      </p:ext>
    </p:extLst>
  </p:cSld>
  <p:clrMapOvr>
    <a:masterClrMapping/>
  </p:clrMapOvr>
  <p:transition spd="slow" advClick="0">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just" rtl="1"/>
            <a:r>
              <a:rPr lang="fa-IR" b="1" dirty="0">
                <a:cs typeface="B Nazanin" pitchFamily="2" charset="-78"/>
              </a:rPr>
              <a:t>تأثیرات روانی رنگ </a:t>
            </a:r>
            <a:r>
              <a:rPr lang="fa-IR" b="1" dirty="0" smtClean="0">
                <a:cs typeface="B Nazanin" pitchFamily="2" charset="-78"/>
              </a:rPr>
              <a:t>ها</a:t>
            </a:r>
            <a:r>
              <a:rPr lang="fa-IR" b="1" dirty="0">
                <a:cs typeface="B Nazanin" pitchFamily="2" charset="-78"/>
              </a:rPr>
              <a:t>:</a:t>
            </a:r>
            <a:endParaRPr lang="en-US" dirty="0">
              <a:cs typeface="B Nazanin" pitchFamily="2" charset="-78"/>
            </a:endParaRPr>
          </a:p>
        </p:txBody>
      </p:sp>
      <p:sp>
        <p:nvSpPr>
          <p:cNvPr id="3" name="Content Placeholder 2"/>
          <p:cNvSpPr>
            <a:spLocks noGrp="1"/>
          </p:cNvSpPr>
          <p:nvPr>
            <p:ph idx="1"/>
          </p:nvPr>
        </p:nvSpPr>
        <p:spPr>
          <a:xfrm>
            <a:off x="152400" y="1295400"/>
            <a:ext cx="8763000" cy="5410200"/>
          </a:xfrm>
        </p:spPr>
        <p:txBody>
          <a:bodyPr>
            <a:normAutofit fontScale="92500"/>
          </a:bodyPr>
          <a:lstStyle/>
          <a:p>
            <a:pPr marL="109728" indent="0" algn="just" rtl="1">
              <a:buNone/>
            </a:pPr>
            <a:r>
              <a:rPr lang="fa-IR" dirty="0">
                <a:cs typeface="B Nazanin" pitchFamily="2" charset="-78"/>
              </a:rPr>
              <a:t>در تطابق با خط، گویای خط قطری همگن است. قرمز، رنگی است كه فرو رفتن و ماندن در آن می سوزاند و كناره گیری از آن گرما می دهد. رنگ عشق و تشكیل خانواده است. قرمز سمبل حیات و زندگی، عامل مؤثری در سازندگی و تشدید رویش گیاهان و بیان كننده ی هیجان و شورش است، نشانی تثبیت شده از مبارزه، انقلاب و شورش. اثر هیجان و هوس را به خوبی نشان می دهد، این رنگ اگر در پس زمینه تیره قرار گیرد وحشت، ناپایداری و پلیدی را نشان می دهد و اگر در پس زمینه روشن قرار گیرد معرف یك عشق سطحی و زودگذر است</a:t>
            </a:r>
            <a:r>
              <a:rPr lang="fa-IR" dirty="0" smtClean="0">
                <a:cs typeface="B Nazanin" pitchFamily="2" charset="-78"/>
              </a:rPr>
              <a:t>.</a:t>
            </a:r>
          </a:p>
          <a:p>
            <a:pPr marL="109728" indent="0" algn="just" rtl="1">
              <a:buNone/>
            </a:pPr>
            <a:endParaRPr lang="fa-IR" dirty="0" smtClean="0">
              <a:cs typeface="B Nazanin" pitchFamily="2" charset="-78"/>
            </a:endParaRPr>
          </a:p>
          <a:p>
            <a:pPr marL="109728" indent="0" algn="just" rtl="1">
              <a:buNone/>
            </a:pPr>
            <a:r>
              <a:rPr lang="fa-IR" dirty="0" smtClean="0">
                <a:cs typeface="B Nazanin" pitchFamily="2" charset="-78"/>
              </a:rPr>
              <a:t>نارنجی </a:t>
            </a:r>
            <a:r>
              <a:rPr lang="fa-IR" dirty="0">
                <a:cs typeface="B Nazanin" pitchFamily="2" charset="-78"/>
              </a:rPr>
              <a:t>: نارنجی، رنگی است كه خواص بصری آن آتش و خواص روانی آن گرما است. نارنجی رنگ جوانی است. رنگ شادابی است. رنگ جشن و سرور است و رنگ میوه های تازه رسیده. حالتی از اضطراب و عدم ثبات را شامل می شود. آمیخته با كمی سفید، رنگ بلوغ زنانه است و آمیخته با كمی مشكی، رنگ بلوغ مردانه است. در ارتباط با خط، خطی است آزاد و متمایل به عمودی</a:t>
            </a:r>
            <a:r>
              <a:rPr lang="fa-IR" dirty="0" smtClean="0">
                <a:cs typeface="B Nazanin" pitchFamily="2" charset="-78"/>
              </a:rPr>
              <a:t>.</a:t>
            </a:r>
            <a:endParaRPr lang="fa-IR" dirty="0">
              <a:cs typeface="B Nazanin" pitchFamily="2" charset="-78"/>
            </a:endParaRPr>
          </a:p>
        </p:txBody>
      </p:sp>
      <p:sp>
        <p:nvSpPr>
          <p:cNvPr id="4" name="Smiley Face 3"/>
          <p:cNvSpPr/>
          <p:nvPr/>
        </p:nvSpPr>
        <p:spPr>
          <a:xfrm>
            <a:off x="8382000" y="4191000"/>
            <a:ext cx="381000" cy="381000"/>
          </a:xfrm>
          <a:prstGeom prst="smileyFac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952167633"/>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664"/>
            <a:ext cx="8229600" cy="1066800"/>
          </a:xfrm>
        </p:spPr>
        <p:txBody>
          <a:bodyPr/>
          <a:lstStyle/>
          <a:p>
            <a:pPr algn="just" rtl="1"/>
            <a:r>
              <a:rPr lang="fa-IR" b="1" dirty="0">
                <a:cs typeface="B Nazanin" pitchFamily="2" charset="-78"/>
              </a:rPr>
              <a:t>تأثیرات روانی رنگ </a:t>
            </a:r>
            <a:r>
              <a:rPr lang="fa-IR" b="1" dirty="0" smtClean="0">
                <a:cs typeface="B Nazanin" pitchFamily="2" charset="-78"/>
              </a:rPr>
              <a:t>ها</a:t>
            </a:r>
            <a:r>
              <a:rPr lang="fa-IR" b="1" dirty="0">
                <a:cs typeface="B Nazanin" pitchFamily="2" charset="-78"/>
              </a:rPr>
              <a:t>:</a:t>
            </a:r>
            <a:endParaRPr lang="en-US" dirty="0">
              <a:cs typeface="B Nazanin" pitchFamily="2" charset="-78"/>
            </a:endParaRPr>
          </a:p>
        </p:txBody>
      </p:sp>
      <p:sp>
        <p:nvSpPr>
          <p:cNvPr id="3" name="Content Placeholder 2"/>
          <p:cNvSpPr>
            <a:spLocks noGrp="1"/>
          </p:cNvSpPr>
          <p:nvPr>
            <p:ph idx="1"/>
          </p:nvPr>
        </p:nvSpPr>
        <p:spPr>
          <a:xfrm>
            <a:off x="228600" y="1847088"/>
            <a:ext cx="8686800" cy="4858512"/>
          </a:xfrm>
        </p:spPr>
        <p:txBody>
          <a:bodyPr>
            <a:normAutofit/>
          </a:bodyPr>
          <a:lstStyle/>
          <a:p>
            <a:pPr marL="109728" indent="0" algn="just" rtl="1">
              <a:lnSpc>
                <a:spcPct val="150000"/>
              </a:lnSpc>
              <a:buNone/>
            </a:pPr>
            <a:r>
              <a:rPr lang="fa-IR" sz="2400" dirty="0">
                <a:cs typeface="B Nazanin" pitchFamily="2" charset="-78"/>
              </a:rPr>
              <a:t>سبز : سبز معتدل و اعتدالش سرد است. در سبز توان آرامش وجود دارد. رنگ تعقل، تفكر و آرامش خردمندانه است. رنگ صلح و صفا است. رنگ سبز، رنگ امید به زیستن و ادامه ی حیات در بهترین شرایط خود است. این رنگ در حالی كه در غرب مفهوم مطلق زندگی است </a:t>
            </a:r>
            <a:r>
              <a:rPr lang="fa-IR" sz="2400" dirty="0" smtClean="0">
                <a:cs typeface="B Nazanin" pitchFamily="2" charset="-78"/>
              </a:rPr>
              <a:t>(</a:t>
            </a:r>
            <a:r>
              <a:rPr lang="en-US" sz="2400" dirty="0" smtClean="0">
                <a:cs typeface="B Nazanin" pitchFamily="2" charset="-78"/>
              </a:rPr>
              <a:t>Western Green</a:t>
            </a:r>
            <a:r>
              <a:rPr lang="fa-IR" sz="2400" dirty="0" smtClean="0">
                <a:cs typeface="B Nazanin" pitchFamily="2" charset="-78"/>
              </a:rPr>
              <a:t>) در </a:t>
            </a:r>
            <a:r>
              <a:rPr lang="fa-IR" sz="2400" dirty="0">
                <a:cs typeface="B Nazanin" pitchFamily="2" charset="-78"/>
              </a:rPr>
              <a:t>شرق یك رنگ روحانی و مذهبی به حساب می آید.</a:t>
            </a:r>
          </a:p>
          <a:p>
            <a:pPr marL="109728" indent="0" algn="just" rtl="1">
              <a:lnSpc>
                <a:spcPct val="150000"/>
              </a:lnSpc>
              <a:buNone/>
            </a:pPr>
            <a:r>
              <a:rPr lang="fa-IR" sz="2400" dirty="0" smtClean="0">
                <a:cs typeface="B Nazanin" pitchFamily="2" charset="-78"/>
              </a:rPr>
              <a:t>(</a:t>
            </a:r>
            <a:r>
              <a:rPr lang="en-US" sz="2400" dirty="0" smtClean="0">
                <a:cs typeface="B Nazanin" pitchFamily="2" charset="-78"/>
              </a:rPr>
              <a:t>Eastern Green</a:t>
            </a:r>
            <a:r>
              <a:rPr lang="fa-IR" sz="2400" dirty="0" smtClean="0">
                <a:cs typeface="B Nazanin" pitchFamily="2" charset="-78"/>
              </a:rPr>
              <a:t>) طعم </a:t>
            </a:r>
            <a:r>
              <a:rPr lang="fa-IR" sz="2400" dirty="0">
                <a:cs typeface="B Nazanin" pitchFamily="2" charset="-78"/>
              </a:rPr>
              <a:t>رنگ سبز، نه شیرین است نه شور، نه ترش است و بی مزه، نه تند است نه تلخ، طعم آب </a:t>
            </a:r>
            <a:r>
              <a:rPr lang="fa-IR" sz="2400" dirty="0" smtClean="0">
                <a:cs typeface="B Nazanin" pitchFamily="2" charset="-78"/>
              </a:rPr>
              <a:t>گواراست. سبز </a:t>
            </a:r>
            <a:r>
              <a:rPr lang="fa-IR" sz="2400" dirty="0">
                <a:cs typeface="B Nazanin" pitchFamily="2" charset="-78"/>
              </a:rPr>
              <a:t>رنگ پایان بهار است و آغازین تابستان. در تطابق با خط، خط قطری است.</a:t>
            </a:r>
          </a:p>
        </p:txBody>
      </p:sp>
      <p:sp>
        <p:nvSpPr>
          <p:cNvPr id="4" name="Smiley Face 3"/>
          <p:cNvSpPr/>
          <p:nvPr/>
        </p:nvSpPr>
        <p:spPr>
          <a:xfrm>
            <a:off x="8382000" y="1676400"/>
            <a:ext cx="381000" cy="381000"/>
          </a:xfrm>
          <a:prstGeom prst="smileyFac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546988948"/>
      </p:ext>
    </p:extLst>
  </p:cSld>
  <p:clrMapOvr>
    <a:masterClrMapping/>
  </p:clrMapOvr>
  <mc:AlternateContent xmlns:mc="http://schemas.openxmlformats.org/markup-compatibility/2006" xmlns:p14="http://schemas.microsoft.com/office/powerpoint/2010/main">
    <mc:Choice Requires="p14">
      <p:transition spd="slow" p14:dur="1200" advClick="0">
        <p14:flip dir="r"/>
      </p:transition>
    </mc:Choice>
    <mc:Fallback xmlns="">
      <p:transition spd="slow" advClick="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10.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1.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2.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13.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4.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5.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16.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17.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8.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19.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2.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3.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4.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5.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6.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7.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8.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9.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Urban</Template>
  <TotalTime>142</TotalTime>
  <Words>2768</Words>
  <Application>Microsoft Office PowerPoint</Application>
  <PresentationFormat>On-screen Show (4:3)</PresentationFormat>
  <Paragraphs>118</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B Nazanin</vt:lpstr>
      <vt:lpstr>Calibri</vt:lpstr>
      <vt:lpstr>Georgia</vt:lpstr>
      <vt:lpstr>Trebuchet MS</vt:lpstr>
      <vt:lpstr>Wingdings 2</vt:lpstr>
      <vt:lpstr>Urban</vt:lpstr>
      <vt:lpstr>PowerPoint Presentation</vt:lpstr>
      <vt:lpstr>رنگ های اصلی:</vt:lpstr>
      <vt:lpstr>رنگ های فرعی یا ثانویه:</vt:lpstr>
      <vt:lpstr>رنگ های ترکیبی:</vt:lpstr>
      <vt:lpstr>تأثیرات روانی رنگ ها:</vt:lpstr>
      <vt:lpstr>تأثیرات روانی رنگ ها:</vt:lpstr>
      <vt:lpstr>تأثیرات روانی رنگ ها:</vt:lpstr>
      <vt:lpstr>تأثیرات روانی رنگ ها:</vt:lpstr>
      <vt:lpstr>تأثیرات روانی رنگ ها:</vt:lpstr>
      <vt:lpstr>تأثیرات روانی رنگ ها:</vt:lpstr>
      <vt:lpstr>تأثیرات روانی رنگ ها:</vt:lpstr>
      <vt:lpstr>نکاتی در طراحی رابط کاربر:</vt:lpstr>
      <vt:lpstr>نکاتی در طراحی رابط کاربر:</vt:lpstr>
      <vt:lpstr>PowerPoint Presentation</vt:lpstr>
      <vt:lpstr>نکاتی در طراحی رابط کاربر:</vt:lpstr>
      <vt:lpstr>PowerPoint Presentation</vt:lpstr>
      <vt:lpstr>نکاتی در طراحی رابط کاربر:</vt:lpstr>
      <vt:lpstr>PowerPoint Presentation</vt:lpstr>
      <vt:lpstr>PowerPoint Presentation</vt:lpstr>
      <vt:lpstr>نکاتی در طراحی رابط کاربر:</vt:lpstr>
      <vt:lpstr>PowerPoint Presentation</vt:lpstr>
      <vt:lpstr>نکاتی در طراحی رابط کاربر:</vt:lpstr>
      <vt:lpstr>PowerPoint Presentation</vt:lpstr>
      <vt:lpstr>نکاتی در طراحی رابط کاربر:</vt:lpstr>
      <vt:lpstr>نکاتی در طراحی رابط کاربر:</vt:lpstr>
      <vt:lpstr>نکاتی در طراحی رابط کاربر:</vt:lpstr>
      <vt:lpstr>نکاتی در طراحی رابط کاربر:</vt:lpstr>
      <vt:lpstr>PowerPoint Presentation</vt:lpstr>
      <vt:lpstr>نکاتی در طراحی رابط کاربر:</vt:lpstr>
      <vt:lpstr>PowerPoint Presentation</vt:lpstr>
      <vt:lpstr>پایان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Designer</dc:creator>
  <cp:lastModifiedBy>Negar Eskandari</cp:lastModifiedBy>
  <cp:revision>26</cp:revision>
  <dcterms:created xsi:type="dcterms:W3CDTF">2013-12-21T19:36:58Z</dcterms:created>
  <dcterms:modified xsi:type="dcterms:W3CDTF">2026-02-18T06:57:32Z</dcterms:modified>
</cp:coreProperties>
</file>